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6" r:id="rId2"/>
    <p:sldId id="260" r:id="rId3"/>
    <p:sldId id="258" r:id="rId4"/>
    <p:sldId id="261" r:id="rId5"/>
    <p:sldId id="259" r:id="rId6"/>
    <p:sldId id="342" r:id="rId7"/>
    <p:sldId id="346" r:id="rId8"/>
    <p:sldId id="263" r:id="rId9"/>
    <p:sldId id="265" r:id="rId10"/>
    <p:sldId id="321" r:id="rId11"/>
    <p:sldId id="267" r:id="rId12"/>
    <p:sldId id="269" r:id="rId13"/>
    <p:sldId id="268" r:id="rId14"/>
    <p:sldId id="340" r:id="rId15"/>
    <p:sldId id="341" r:id="rId16"/>
    <p:sldId id="330" r:id="rId17"/>
    <p:sldId id="336" r:id="rId18"/>
    <p:sldId id="345" r:id="rId19"/>
    <p:sldId id="327" r:id="rId20"/>
    <p:sldId id="318" r:id="rId21"/>
    <p:sldId id="337" r:id="rId22"/>
    <p:sldId id="271" r:id="rId23"/>
    <p:sldId id="326" r:id="rId24"/>
    <p:sldId id="317" r:id="rId25"/>
    <p:sldId id="343" r:id="rId26"/>
    <p:sldId id="344" r:id="rId27"/>
    <p:sldId id="26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04B02B-3BBA-154B-B827-7FAB541198FA}" name="Kaitlyn Dormer" initials="KD" userId="S::kaitlyn.dormer@tchabitat.org::f42c782f-49d6-43a9-ac15-cba0db95d1b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47E46"/>
    <a:srgbClr val="00AFD7"/>
    <a:srgbClr val="888B8D"/>
    <a:srgbClr val="CADC31"/>
    <a:srgbClr val="09D0FF"/>
    <a:srgbClr val="DCE773"/>
    <a:srgbClr val="F7A0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73" autoAdjust="0"/>
    <p:restoredTop sz="81107" autoAdjust="0"/>
  </p:normalViewPr>
  <p:slideViewPr>
    <p:cSldViewPr snapToGrid="0">
      <p:cViewPr>
        <p:scale>
          <a:sx n="28" d="100"/>
          <a:sy n="28" d="100"/>
        </p:scale>
        <p:origin x="1784" y="53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40" d="100"/>
        <a:sy n="140" d="100"/>
      </p:scale>
      <p:origin x="0" y="0"/>
    </p:cViewPr>
  </p:sorterViewPr>
  <p:notesViewPr>
    <p:cSldViewPr snapToGrid="0">
      <p:cViewPr varScale="1">
        <p:scale>
          <a:sx n="48" d="100"/>
          <a:sy n="48" d="100"/>
        </p:scale>
        <p:origin x="2676"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chemeClr val="tx1"/>
                </a:solidFill>
              </a:rPr>
              <a:t>Racial and Ethnic</a:t>
            </a:r>
            <a:r>
              <a:rPr lang="en-US" sz="1800" b="1" baseline="0" dirty="0">
                <a:solidFill>
                  <a:schemeClr val="tx1"/>
                </a:solidFill>
              </a:rPr>
              <a:t> Diversity</a:t>
            </a:r>
            <a:endParaRPr lang="en-US" sz="18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tx2"/>
              </a:solidFill>
              <a:ln w="19050">
                <a:solidFill>
                  <a:schemeClr val="lt1"/>
                </a:solidFill>
              </a:ln>
              <a:effectLst/>
            </c:spPr>
            <c:extLst>
              <c:ext xmlns:c16="http://schemas.microsoft.com/office/drawing/2014/chart" uri="{C3380CC4-5D6E-409C-BE32-E72D297353CC}">
                <c16:uniqueId val="{00000001-E3EB-4BFA-BD74-A2A848F25A1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3EB-4BFA-BD74-A2A848F25A1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3EB-4BFA-BD74-A2A848F25A1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3EB-4BFA-BD74-A2A848F25A1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3EB-4BFA-BD74-A2A848F25A1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3EB-4BFA-BD74-A2A848F25A1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3EB-4BFA-BD74-A2A848F25A1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E3EB-4BFA-BD74-A2A848F25A14}"/>
              </c:ext>
            </c:extLst>
          </c:dPt>
          <c:dLbls>
            <c:dLbl>
              <c:idx val="4"/>
              <c:layout>
                <c:manualLayout>
                  <c:x val="6.5968681792994727E-2"/>
                  <c:y val="7.71428571428571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3EB-4BFA-BD74-A2A848F25A14}"/>
                </c:ext>
              </c:extLst>
            </c:dLbl>
            <c:dLbl>
              <c:idx val="5"/>
              <c:layout>
                <c:manualLayout>
                  <c:x val="4.1007558952402171E-2"/>
                  <c:y val="9.99999999999998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3EB-4BFA-BD74-A2A848F25A14}"/>
                </c:ext>
              </c:extLst>
            </c:dLbl>
            <c:dLbl>
              <c:idx val="6"/>
              <c:layout>
                <c:manualLayout>
                  <c:x val="1.6046436111809545E-2"/>
                  <c:y val="0.114285714285714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3EB-4BFA-BD74-A2A848F25A14}"/>
                </c:ext>
              </c:extLst>
            </c:dLbl>
            <c:dLbl>
              <c:idx val="7"/>
              <c:layout>
                <c:manualLayout>
                  <c:x val="-1.4263498766052929E-2"/>
                  <c:y val="0.14857142857142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3EB-4BFA-BD74-A2A848F25A1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Sheet1!$A$1:$A$8</c:f>
              <c:strCache>
                <c:ptCount val="8"/>
                <c:pt idx="0">
                  <c:v>East or West African</c:v>
                </c:pt>
                <c:pt idx="1">
                  <c:v>African American or Black</c:v>
                </c:pt>
                <c:pt idx="2">
                  <c:v>White (Not Hispanic)</c:v>
                </c:pt>
                <c:pt idx="3">
                  <c:v>Asian</c:v>
                </c:pt>
                <c:pt idx="4">
                  <c:v>White (Hispanic)</c:v>
                </c:pt>
                <c:pt idx="5">
                  <c:v>Multi-Racial</c:v>
                </c:pt>
                <c:pt idx="6">
                  <c:v>American Indian or Alaska Native</c:v>
                </c:pt>
                <c:pt idx="7">
                  <c:v>I choose not to respond</c:v>
                </c:pt>
              </c:strCache>
            </c:strRef>
          </c:cat>
          <c:val>
            <c:numRef>
              <c:f>Sheet1!$C$1:$C$8</c:f>
              <c:numCache>
                <c:formatCode>0.0%</c:formatCode>
                <c:ptCount val="8"/>
                <c:pt idx="0">
                  <c:v>0.50490000000000002</c:v>
                </c:pt>
                <c:pt idx="1">
                  <c:v>0.151</c:v>
                </c:pt>
                <c:pt idx="2">
                  <c:v>0.125</c:v>
                </c:pt>
                <c:pt idx="3">
                  <c:v>9.4200000000000006E-2</c:v>
                </c:pt>
                <c:pt idx="4">
                  <c:v>5.3600000000000002E-2</c:v>
                </c:pt>
                <c:pt idx="5">
                  <c:v>4.3799999999999999E-2</c:v>
                </c:pt>
                <c:pt idx="6">
                  <c:v>6.4999999999999997E-3</c:v>
                </c:pt>
                <c:pt idx="7">
                  <c:v>2.1100000000000001E-2</c:v>
                </c:pt>
              </c:numCache>
            </c:numRef>
          </c:val>
          <c:extLst>
            <c:ext xmlns:c16="http://schemas.microsoft.com/office/drawing/2014/chart" uri="{C3380CC4-5D6E-409C-BE32-E72D297353CC}">
              <c16:uniqueId val="{00000010-E3EB-4BFA-BD74-A2A848F25A14}"/>
            </c:ext>
          </c:extLst>
        </c:ser>
        <c:dLbls>
          <c:showLegendKey val="0"/>
          <c:showVal val="0"/>
          <c:showCatName val="0"/>
          <c:showSerName val="0"/>
          <c:showPercent val="0"/>
          <c:showBubbleSize val="0"/>
          <c:showLeaderLines val="1"/>
        </c:dLbls>
        <c:firstSliceAng val="179"/>
        <c:holeSize val="50"/>
      </c:doughnutChart>
      <c:spPr>
        <a:noFill/>
        <a:ln>
          <a:noFill/>
        </a:ln>
        <a:effectLst/>
      </c:spPr>
    </c:plotArea>
    <c:legend>
      <c:legendPos val="r"/>
      <c:layout>
        <c:manualLayout>
          <c:xMode val="edge"/>
          <c:yMode val="edge"/>
          <c:x val="0.5788504338743371"/>
          <c:y val="0.19124566182781655"/>
          <c:w val="0.40584344367668329"/>
          <c:h val="0.7364660223159308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6370BB-78F9-488B-8351-6949A4810C08}"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AF191712-F70F-42F1-8286-9E7D957926F3}">
      <dgm:prSet phldrT="[Text]"/>
      <dgm:spPr/>
      <dgm:t>
        <a:bodyPr/>
        <a:lstStyle/>
        <a:p>
          <a:r>
            <a:rPr lang="en-US" dirty="0">
              <a:latin typeface="Arial" panose="020B0604020202020204" pitchFamily="34" charset="0"/>
              <a:cs typeface="Arial" panose="020B0604020202020204" pitchFamily="34" charset="0"/>
            </a:rPr>
            <a:t>Cohort Approach to Financial Coaching</a:t>
          </a:r>
        </a:p>
      </dgm:t>
    </dgm:pt>
    <dgm:pt modelId="{1648F26D-4C45-4EBA-B886-F3FFB9A617D6}" type="parTrans" cxnId="{D1B09337-136E-4D82-A1BC-5FD7BE138924}">
      <dgm:prSet/>
      <dgm:spPr/>
      <dgm:t>
        <a:bodyPr/>
        <a:lstStyle/>
        <a:p>
          <a:endParaRPr lang="en-US">
            <a:latin typeface="Arial" panose="020B0604020202020204" pitchFamily="34" charset="0"/>
            <a:cs typeface="Arial" panose="020B0604020202020204" pitchFamily="34" charset="0"/>
          </a:endParaRPr>
        </a:p>
      </dgm:t>
    </dgm:pt>
    <dgm:pt modelId="{08CF7D19-E667-4EE3-BADB-C391B50C44BF}" type="sibTrans" cxnId="{D1B09337-136E-4D82-A1BC-5FD7BE138924}">
      <dgm:prSet/>
      <dgm:spPr/>
      <dgm:t>
        <a:bodyPr/>
        <a:lstStyle/>
        <a:p>
          <a:endParaRPr lang="en-US">
            <a:latin typeface="Arial" panose="020B0604020202020204" pitchFamily="34" charset="0"/>
            <a:cs typeface="Arial" panose="020B0604020202020204" pitchFamily="34" charset="0"/>
          </a:endParaRPr>
        </a:p>
      </dgm:t>
    </dgm:pt>
    <dgm:pt modelId="{396360D1-2C5B-42B7-B6B8-86BF313DCDB4}">
      <dgm:prSet phldrT="[Text]"/>
      <dgm:spPr/>
      <dgm:t>
        <a:bodyPr/>
        <a:lstStyle/>
        <a:p>
          <a:r>
            <a:rPr lang="en-US" dirty="0">
              <a:latin typeface="Arial" panose="020B0604020202020204" pitchFamily="34" charset="0"/>
              <a:cs typeface="Arial" panose="020B0604020202020204" pitchFamily="34" charset="0"/>
            </a:rPr>
            <a:t>More Flexible Underwriting Criteria</a:t>
          </a:r>
        </a:p>
      </dgm:t>
    </dgm:pt>
    <dgm:pt modelId="{7F451986-80B7-4F6E-9B73-0E2EEE3ED73B}" type="parTrans" cxnId="{FCBFA2D3-2ED5-4774-A8A6-B94EF5C50C46}">
      <dgm:prSet/>
      <dgm:spPr/>
      <dgm:t>
        <a:bodyPr/>
        <a:lstStyle/>
        <a:p>
          <a:endParaRPr lang="en-US">
            <a:latin typeface="Arial" panose="020B0604020202020204" pitchFamily="34" charset="0"/>
            <a:cs typeface="Arial" panose="020B0604020202020204" pitchFamily="34" charset="0"/>
          </a:endParaRPr>
        </a:p>
      </dgm:t>
    </dgm:pt>
    <dgm:pt modelId="{A4FE14FA-405C-4A77-A6E9-A851D71BD5E6}" type="sibTrans" cxnId="{FCBFA2D3-2ED5-4774-A8A6-B94EF5C50C46}">
      <dgm:prSet/>
      <dgm:spPr/>
      <dgm:t>
        <a:bodyPr/>
        <a:lstStyle/>
        <a:p>
          <a:endParaRPr lang="en-US">
            <a:latin typeface="Arial" panose="020B0604020202020204" pitchFamily="34" charset="0"/>
            <a:cs typeface="Arial" panose="020B0604020202020204" pitchFamily="34" charset="0"/>
          </a:endParaRPr>
        </a:p>
      </dgm:t>
    </dgm:pt>
    <dgm:pt modelId="{1B624B5C-CC6C-4D79-9BF3-2C3F56B3E947}">
      <dgm:prSet phldrT="[Text]"/>
      <dgm:spPr/>
      <dgm:t>
        <a:bodyPr/>
        <a:lstStyle/>
        <a:p>
          <a:r>
            <a:rPr lang="en-US" dirty="0">
              <a:latin typeface="Arial" panose="020B0604020202020204" pitchFamily="34" charset="0"/>
              <a:cs typeface="Arial" panose="020B0604020202020204" pitchFamily="34" charset="0"/>
            </a:rPr>
            <a:t>Additional Financial Assistance</a:t>
          </a:r>
        </a:p>
      </dgm:t>
    </dgm:pt>
    <dgm:pt modelId="{D6465B96-C173-4963-9661-FC27E148853B}" type="parTrans" cxnId="{BF0D082B-C154-41C0-951E-DD9DAFEC9DEE}">
      <dgm:prSet/>
      <dgm:spPr/>
      <dgm:t>
        <a:bodyPr/>
        <a:lstStyle/>
        <a:p>
          <a:endParaRPr lang="en-US">
            <a:latin typeface="Arial" panose="020B0604020202020204" pitchFamily="34" charset="0"/>
            <a:cs typeface="Arial" panose="020B0604020202020204" pitchFamily="34" charset="0"/>
          </a:endParaRPr>
        </a:p>
      </dgm:t>
    </dgm:pt>
    <dgm:pt modelId="{91AC2BA1-150F-482E-88DB-987C0DCD5FB4}" type="sibTrans" cxnId="{BF0D082B-C154-41C0-951E-DD9DAFEC9DEE}">
      <dgm:prSet/>
      <dgm:spPr/>
      <dgm:t>
        <a:bodyPr/>
        <a:lstStyle/>
        <a:p>
          <a:endParaRPr lang="en-US">
            <a:latin typeface="Arial" panose="020B0604020202020204" pitchFamily="34" charset="0"/>
            <a:cs typeface="Arial" panose="020B0604020202020204" pitchFamily="34" charset="0"/>
          </a:endParaRPr>
        </a:p>
      </dgm:t>
    </dgm:pt>
    <dgm:pt modelId="{DF452758-2092-4B40-962B-18FC2346E0DB}" type="pres">
      <dgm:prSet presAssocID="{C96370BB-78F9-488B-8351-6949A4810C08}" presName="Name0" presStyleCnt="0">
        <dgm:presLayoutVars>
          <dgm:dir/>
          <dgm:resizeHandles val="exact"/>
        </dgm:presLayoutVars>
      </dgm:prSet>
      <dgm:spPr/>
    </dgm:pt>
    <dgm:pt modelId="{330E27FF-1706-4588-A809-5D6B67A532FD}" type="pres">
      <dgm:prSet presAssocID="{AF191712-F70F-42F1-8286-9E7D957926F3}" presName="compNode" presStyleCnt="0"/>
      <dgm:spPr/>
    </dgm:pt>
    <dgm:pt modelId="{25A2B57C-9BCA-413C-A972-D19B5FD0D8B9}" type="pres">
      <dgm:prSet presAssocID="{AF191712-F70F-42F1-8286-9E7D957926F3}" presName="pictRect" presStyleLbl="node1" presStyleIdx="0" presStyleCnt="3" custScaleX="57881" custScaleY="57881" custLinFactNeighborX="18680"/>
      <dgm:spPr>
        <a:blipFill dpi="0" rotWithShape="1">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5550" r="15550"/>
          </a:stretch>
        </a:blipFill>
      </dgm:spPr>
      <dgm:extLst>
        <a:ext uri="{E40237B7-FDA0-4F09-8148-C483321AD2D9}">
          <dgm14:cNvPr xmlns:dgm14="http://schemas.microsoft.com/office/drawing/2010/diagram" id="0" name="" descr="Meeting with solid fill"/>
        </a:ext>
      </dgm:extLst>
    </dgm:pt>
    <dgm:pt modelId="{76546C37-0D37-49FE-9B36-97F55FD77C27}" type="pres">
      <dgm:prSet presAssocID="{AF191712-F70F-42F1-8286-9E7D957926F3}" presName="textRect" presStyleLbl="revTx" presStyleIdx="0" presStyleCnt="3" custLinFactNeighborX="18680">
        <dgm:presLayoutVars>
          <dgm:bulletEnabled val="1"/>
        </dgm:presLayoutVars>
      </dgm:prSet>
      <dgm:spPr/>
    </dgm:pt>
    <dgm:pt modelId="{819A1ED7-B88A-4926-9E60-7B0E7C949474}" type="pres">
      <dgm:prSet presAssocID="{08CF7D19-E667-4EE3-BADB-C391B50C44BF}" presName="sibTrans" presStyleLbl="sibTrans2D1" presStyleIdx="0" presStyleCnt="0"/>
      <dgm:spPr/>
    </dgm:pt>
    <dgm:pt modelId="{F84E5DEB-CD7F-4E5B-BE6E-9F9F99C5739B}" type="pres">
      <dgm:prSet presAssocID="{396360D1-2C5B-42B7-B6B8-86BF313DCDB4}" presName="compNode" presStyleCnt="0"/>
      <dgm:spPr/>
    </dgm:pt>
    <dgm:pt modelId="{C4ADB1B7-A0F3-468C-A8D7-A2E2B8889492}" type="pres">
      <dgm:prSet presAssocID="{396360D1-2C5B-42B7-B6B8-86BF313DCDB4}" presName="pictRect" presStyleLbl="node1" presStyleIdx="1" presStyleCnt="3" custScaleX="57881" custScaleY="57881"/>
      <dgm:spPr>
        <a:blipFill dpi="0"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5550" r="15550"/>
          </a:stretch>
        </a:blipFill>
      </dgm:spPr>
      <dgm:extLst>
        <a:ext uri="{E40237B7-FDA0-4F09-8148-C483321AD2D9}">
          <dgm14:cNvPr xmlns:dgm14="http://schemas.microsoft.com/office/drawing/2010/diagram" id="0" name="" descr="Calculator with solid fill"/>
        </a:ext>
      </dgm:extLst>
    </dgm:pt>
    <dgm:pt modelId="{C75A8191-C722-4F5B-B7B5-5FBBF46F5E83}" type="pres">
      <dgm:prSet presAssocID="{396360D1-2C5B-42B7-B6B8-86BF313DCDB4}" presName="textRect" presStyleLbl="revTx" presStyleIdx="1" presStyleCnt="3">
        <dgm:presLayoutVars>
          <dgm:bulletEnabled val="1"/>
        </dgm:presLayoutVars>
      </dgm:prSet>
      <dgm:spPr/>
    </dgm:pt>
    <dgm:pt modelId="{01841CE1-0B2B-4100-B001-A089E5CBAFB0}" type="pres">
      <dgm:prSet presAssocID="{A4FE14FA-405C-4A77-A6E9-A851D71BD5E6}" presName="sibTrans" presStyleLbl="sibTrans2D1" presStyleIdx="0" presStyleCnt="0"/>
      <dgm:spPr/>
    </dgm:pt>
    <dgm:pt modelId="{A3F6781A-848A-4BDD-AAE5-8074A0B27AFC}" type="pres">
      <dgm:prSet presAssocID="{1B624B5C-CC6C-4D79-9BF3-2C3F56B3E947}" presName="compNode" presStyleCnt="0"/>
      <dgm:spPr/>
    </dgm:pt>
    <dgm:pt modelId="{3A9A5C9A-556F-44AC-9BCD-5B1C4A798274}" type="pres">
      <dgm:prSet presAssocID="{1B624B5C-CC6C-4D79-9BF3-2C3F56B3E947}" presName="pictRect" presStyleLbl="node1" presStyleIdx="2" presStyleCnt="3" custScaleX="57881" custScaleY="57881" custLinFactNeighborX="-19439"/>
      <dgm:spPr>
        <a:blipFill dpi="0" rotWithShape="1">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15550" r="15550"/>
          </a:stretch>
        </a:blipFill>
      </dgm:spPr>
      <dgm:extLst>
        <a:ext uri="{E40237B7-FDA0-4F09-8148-C483321AD2D9}">
          <dgm14:cNvPr xmlns:dgm14="http://schemas.microsoft.com/office/drawing/2010/diagram" id="0" name="" descr="Money with solid fill"/>
        </a:ext>
      </dgm:extLst>
    </dgm:pt>
    <dgm:pt modelId="{25ABCADF-769B-4317-B0DB-33E1FFDBA0D5}" type="pres">
      <dgm:prSet presAssocID="{1B624B5C-CC6C-4D79-9BF3-2C3F56B3E947}" presName="textRect" presStyleLbl="revTx" presStyleIdx="2" presStyleCnt="3" custLinFactNeighborX="-19439">
        <dgm:presLayoutVars>
          <dgm:bulletEnabled val="1"/>
        </dgm:presLayoutVars>
      </dgm:prSet>
      <dgm:spPr/>
    </dgm:pt>
  </dgm:ptLst>
  <dgm:cxnLst>
    <dgm:cxn modelId="{06D75801-0E03-41C3-8DB0-2D7DBC9D4D77}" type="presOf" srcId="{08CF7D19-E667-4EE3-BADB-C391B50C44BF}" destId="{819A1ED7-B88A-4926-9E60-7B0E7C949474}" srcOrd="0" destOrd="0" presId="urn:microsoft.com/office/officeart/2005/8/layout/pList1"/>
    <dgm:cxn modelId="{492DC72A-3A4F-4FB7-B1E3-ABD3D6C5AB23}" type="presOf" srcId="{1B624B5C-CC6C-4D79-9BF3-2C3F56B3E947}" destId="{25ABCADF-769B-4317-B0DB-33E1FFDBA0D5}" srcOrd="0" destOrd="0" presId="urn:microsoft.com/office/officeart/2005/8/layout/pList1"/>
    <dgm:cxn modelId="{BF0D082B-C154-41C0-951E-DD9DAFEC9DEE}" srcId="{C96370BB-78F9-488B-8351-6949A4810C08}" destId="{1B624B5C-CC6C-4D79-9BF3-2C3F56B3E947}" srcOrd="2" destOrd="0" parTransId="{D6465B96-C173-4963-9661-FC27E148853B}" sibTransId="{91AC2BA1-150F-482E-88DB-987C0DCD5FB4}"/>
    <dgm:cxn modelId="{C288DC2D-2EA0-415D-BDCD-7BFBEA77B982}" type="presOf" srcId="{AF191712-F70F-42F1-8286-9E7D957926F3}" destId="{76546C37-0D37-49FE-9B36-97F55FD77C27}" srcOrd="0" destOrd="0" presId="urn:microsoft.com/office/officeart/2005/8/layout/pList1"/>
    <dgm:cxn modelId="{D1B09337-136E-4D82-A1BC-5FD7BE138924}" srcId="{C96370BB-78F9-488B-8351-6949A4810C08}" destId="{AF191712-F70F-42F1-8286-9E7D957926F3}" srcOrd="0" destOrd="0" parTransId="{1648F26D-4C45-4EBA-B886-F3FFB9A617D6}" sibTransId="{08CF7D19-E667-4EE3-BADB-C391B50C44BF}"/>
    <dgm:cxn modelId="{93112667-6D5F-4B46-A327-8828C5BC1586}" type="presOf" srcId="{C96370BB-78F9-488B-8351-6949A4810C08}" destId="{DF452758-2092-4B40-962B-18FC2346E0DB}" srcOrd="0" destOrd="0" presId="urn:microsoft.com/office/officeart/2005/8/layout/pList1"/>
    <dgm:cxn modelId="{3498A467-BDEB-438B-AB38-8ADED0683811}" type="presOf" srcId="{A4FE14FA-405C-4A77-A6E9-A851D71BD5E6}" destId="{01841CE1-0B2B-4100-B001-A089E5CBAFB0}" srcOrd="0" destOrd="0" presId="urn:microsoft.com/office/officeart/2005/8/layout/pList1"/>
    <dgm:cxn modelId="{A332E5D0-2AF4-418B-9E14-AAF5CD9A30CD}" type="presOf" srcId="{396360D1-2C5B-42B7-B6B8-86BF313DCDB4}" destId="{C75A8191-C722-4F5B-B7B5-5FBBF46F5E83}" srcOrd="0" destOrd="0" presId="urn:microsoft.com/office/officeart/2005/8/layout/pList1"/>
    <dgm:cxn modelId="{FCBFA2D3-2ED5-4774-A8A6-B94EF5C50C46}" srcId="{C96370BB-78F9-488B-8351-6949A4810C08}" destId="{396360D1-2C5B-42B7-B6B8-86BF313DCDB4}" srcOrd="1" destOrd="0" parTransId="{7F451986-80B7-4F6E-9B73-0E2EEE3ED73B}" sibTransId="{A4FE14FA-405C-4A77-A6E9-A851D71BD5E6}"/>
    <dgm:cxn modelId="{6A131223-0012-48CA-BA83-397C03B66160}" type="presParOf" srcId="{DF452758-2092-4B40-962B-18FC2346E0DB}" destId="{330E27FF-1706-4588-A809-5D6B67A532FD}" srcOrd="0" destOrd="0" presId="urn:microsoft.com/office/officeart/2005/8/layout/pList1"/>
    <dgm:cxn modelId="{26D3CDF4-FE2A-4A74-A9F1-18C5F7B928F1}" type="presParOf" srcId="{330E27FF-1706-4588-A809-5D6B67A532FD}" destId="{25A2B57C-9BCA-413C-A972-D19B5FD0D8B9}" srcOrd="0" destOrd="0" presId="urn:microsoft.com/office/officeart/2005/8/layout/pList1"/>
    <dgm:cxn modelId="{F848B2EF-F054-4A3C-8C81-DB3DE77DB7F1}" type="presParOf" srcId="{330E27FF-1706-4588-A809-5D6B67A532FD}" destId="{76546C37-0D37-49FE-9B36-97F55FD77C27}" srcOrd="1" destOrd="0" presId="urn:microsoft.com/office/officeart/2005/8/layout/pList1"/>
    <dgm:cxn modelId="{A56DE22E-F0FF-4388-88F4-AE3FF0FFE26C}" type="presParOf" srcId="{DF452758-2092-4B40-962B-18FC2346E0DB}" destId="{819A1ED7-B88A-4926-9E60-7B0E7C949474}" srcOrd="1" destOrd="0" presId="urn:microsoft.com/office/officeart/2005/8/layout/pList1"/>
    <dgm:cxn modelId="{D3F26D0E-66A8-46DB-A4DC-603BF9CA985F}" type="presParOf" srcId="{DF452758-2092-4B40-962B-18FC2346E0DB}" destId="{F84E5DEB-CD7F-4E5B-BE6E-9F9F99C5739B}" srcOrd="2" destOrd="0" presId="urn:microsoft.com/office/officeart/2005/8/layout/pList1"/>
    <dgm:cxn modelId="{BC594736-3D6D-48F5-8285-96474E7C1B25}" type="presParOf" srcId="{F84E5DEB-CD7F-4E5B-BE6E-9F9F99C5739B}" destId="{C4ADB1B7-A0F3-468C-A8D7-A2E2B8889492}" srcOrd="0" destOrd="0" presId="urn:microsoft.com/office/officeart/2005/8/layout/pList1"/>
    <dgm:cxn modelId="{563E7D8F-70BE-472F-8426-A302DBD44E83}" type="presParOf" srcId="{F84E5DEB-CD7F-4E5B-BE6E-9F9F99C5739B}" destId="{C75A8191-C722-4F5B-B7B5-5FBBF46F5E83}" srcOrd="1" destOrd="0" presId="urn:microsoft.com/office/officeart/2005/8/layout/pList1"/>
    <dgm:cxn modelId="{13D1BB01-F6D4-4544-B94D-C87255B07710}" type="presParOf" srcId="{DF452758-2092-4B40-962B-18FC2346E0DB}" destId="{01841CE1-0B2B-4100-B001-A089E5CBAFB0}" srcOrd="3" destOrd="0" presId="urn:microsoft.com/office/officeart/2005/8/layout/pList1"/>
    <dgm:cxn modelId="{41879920-961C-4BEB-873A-45EC8C4817FF}" type="presParOf" srcId="{DF452758-2092-4B40-962B-18FC2346E0DB}" destId="{A3F6781A-848A-4BDD-AAE5-8074A0B27AFC}" srcOrd="4" destOrd="0" presId="urn:microsoft.com/office/officeart/2005/8/layout/pList1"/>
    <dgm:cxn modelId="{5DFADE74-7A47-48AB-AEDE-20BEE23CFACE}" type="presParOf" srcId="{A3F6781A-848A-4BDD-AAE5-8074A0B27AFC}" destId="{3A9A5C9A-556F-44AC-9BCD-5B1C4A798274}" srcOrd="0" destOrd="0" presId="urn:microsoft.com/office/officeart/2005/8/layout/pList1"/>
    <dgm:cxn modelId="{9F239EE2-89B8-4F0B-A626-DD4A85CBD180}" type="presParOf" srcId="{A3F6781A-848A-4BDD-AAE5-8074A0B27AFC}" destId="{25ABCADF-769B-4317-B0DB-33E1FFDBA0D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2B57C-9BCA-413C-A972-D19B5FD0D8B9}">
      <dsp:nvSpPr>
        <dsp:cNvPr id="0" name=""/>
        <dsp:cNvSpPr/>
      </dsp:nvSpPr>
      <dsp:spPr>
        <a:xfrm>
          <a:off x="1307411" y="312696"/>
          <a:ext cx="1901243" cy="1309956"/>
        </a:xfrm>
        <a:prstGeom prst="roundRect">
          <a:avLst/>
        </a:prstGeom>
        <a:blipFill dpi="0" rotWithShape="1">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5550" r="155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546C37-0D37-49FE-9B36-97F55FD77C27}">
      <dsp:nvSpPr>
        <dsp:cNvPr id="0" name=""/>
        <dsp:cNvSpPr/>
      </dsp:nvSpPr>
      <dsp:spPr>
        <a:xfrm>
          <a:off x="615660" y="2099269"/>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Cohort Approach to Financial Coaching</a:t>
          </a:r>
        </a:p>
      </dsp:txBody>
      <dsp:txXfrm>
        <a:off x="615660" y="2099269"/>
        <a:ext cx="3284744" cy="1218640"/>
      </dsp:txXfrm>
    </dsp:sp>
    <dsp:sp modelId="{C4ADB1B7-A0F3-468C-A8D7-A2E2B8889492}">
      <dsp:nvSpPr>
        <dsp:cNvPr id="0" name=""/>
        <dsp:cNvSpPr/>
      </dsp:nvSpPr>
      <dsp:spPr>
        <a:xfrm>
          <a:off x="4307178" y="312696"/>
          <a:ext cx="1901243" cy="1309956"/>
        </a:xfrm>
        <a:prstGeom prst="roundRect">
          <a:avLst/>
        </a:prstGeom>
        <a:blipFill dpi="0"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5550" r="155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A8191-C722-4F5B-B7B5-5FBBF46F5E83}">
      <dsp:nvSpPr>
        <dsp:cNvPr id="0" name=""/>
        <dsp:cNvSpPr/>
      </dsp:nvSpPr>
      <dsp:spPr>
        <a:xfrm>
          <a:off x="3615427" y="2099269"/>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More Flexible Underwriting Criteria</a:t>
          </a:r>
        </a:p>
      </dsp:txBody>
      <dsp:txXfrm>
        <a:off x="3615427" y="2099269"/>
        <a:ext cx="3284744" cy="1218640"/>
      </dsp:txXfrm>
    </dsp:sp>
    <dsp:sp modelId="{3A9A5C9A-556F-44AC-9BCD-5B1C4A798274}">
      <dsp:nvSpPr>
        <dsp:cNvPr id="0" name=""/>
        <dsp:cNvSpPr/>
      </dsp:nvSpPr>
      <dsp:spPr>
        <a:xfrm>
          <a:off x="7282014" y="312696"/>
          <a:ext cx="1901243" cy="1309956"/>
        </a:xfrm>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15550" r="155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ABCADF-769B-4317-B0DB-33E1FFDBA0D5}">
      <dsp:nvSpPr>
        <dsp:cNvPr id="0" name=""/>
        <dsp:cNvSpPr/>
      </dsp:nvSpPr>
      <dsp:spPr>
        <a:xfrm>
          <a:off x="6590263" y="2099269"/>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Additional Financial Assistance</a:t>
          </a:r>
        </a:p>
      </dsp:txBody>
      <dsp:txXfrm>
        <a:off x="6590263" y="2099269"/>
        <a:ext cx="3284744" cy="1218640"/>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DD3941-3E54-BB83-159E-EBE4D5D912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A18C641-63C4-3155-CE12-7C304BA20B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F4E7B7-4A50-49A0-AAAD-B5F39EDD728E}" type="datetimeFigureOut">
              <a:rPr lang="en-US" smtClean="0"/>
              <a:t>1/24/2024</a:t>
            </a:fld>
            <a:endParaRPr lang="en-US"/>
          </a:p>
        </p:txBody>
      </p:sp>
      <p:sp>
        <p:nvSpPr>
          <p:cNvPr id="4" name="Footer Placeholder 3">
            <a:extLst>
              <a:ext uri="{FF2B5EF4-FFF2-40B4-BE49-F238E27FC236}">
                <a16:creationId xmlns:a16="http://schemas.microsoft.com/office/drawing/2014/main" id="{36C3DBC4-E032-9CC9-73BA-9F75BE9D05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A9DFBA9-1BA3-1C9B-94C3-BF26F4A7ED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69750A-6FCF-4229-96AA-BDF265ECBC39}" type="slidenum">
              <a:rPr lang="en-US" smtClean="0"/>
              <a:t>‹#›</a:t>
            </a:fld>
            <a:endParaRPr lang="en-US"/>
          </a:p>
        </p:txBody>
      </p:sp>
    </p:spTree>
    <p:extLst>
      <p:ext uri="{BB962C8B-B14F-4D97-AF65-F5344CB8AC3E}">
        <p14:creationId xmlns:p14="http://schemas.microsoft.com/office/powerpoint/2010/main" val="2279388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60077-4A07-411C-AFEF-9FC0444BFB91}"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9C2E1D-6F3D-4A6B-80E3-5E6B3A1590A4}" type="slidenum">
              <a:rPr lang="en-US" smtClean="0"/>
              <a:t>‹#›</a:t>
            </a:fld>
            <a:endParaRPr lang="en-US"/>
          </a:p>
        </p:txBody>
      </p:sp>
    </p:spTree>
    <p:extLst>
      <p:ext uri="{BB962C8B-B14F-4D97-AF65-F5344CB8AC3E}">
        <p14:creationId xmlns:p14="http://schemas.microsoft.com/office/powerpoint/2010/main" val="207952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a:t>
            </a:r>
          </a:p>
          <a:p>
            <a:pPr marL="171450" indent="-171450">
              <a:buFont typeface="Arial" panose="020B0604020202020204" pitchFamily="34" charset="0"/>
              <a:buChar char="•"/>
            </a:pPr>
            <a:r>
              <a:rPr lang="en-US" b="0" dirty="0"/>
              <a:t>Warm up chatting; personal discussion as appropriate</a:t>
            </a:r>
          </a:p>
          <a:p>
            <a:pPr marL="171450" indent="-171450">
              <a:buFont typeface="Arial" panose="020B0604020202020204" pitchFamily="34" charset="0"/>
              <a:buChar char="•"/>
            </a:pPr>
            <a:r>
              <a:rPr lang="en-US" b="0" dirty="0"/>
              <a:t>Exciting times at Habitat - new strategic plan and comprehensive campaign </a:t>
            </a:r>
          </a:p>
          <a:p>
            <a:pPr marL="628650" lvl="1" indent="-171450">
              <a:buFont typeface="Arial" panose="020B0604020202020204" pitchFamily="34" charset="0"/>
              <a:buChar char="•"/>
            </a:pPr>
            <a:r>
              <a:rPr lang="en-US" b="0" dirty="0"/>
              <a:t>Connect back to how the donor was involved in the past, what they’ve heard before, etc. </a:t>
            </a:r>
          </a:p>
          <a:p>
            <a:pPr marL="171450" lvl="0" indent="-171450">
              <a:buFont typeface="Arial" panose="020B0604020202020204" pitchFamily="34" charset="0"/>
              <a:buChar char="•"/>
            </a:pPr>
            <a:r>
              <a:rPr lang="en-US" b="0" dirty="0"/>
              <a:t>Build Forward Together is all about </a:t>
            </a:r>
            <a:r>
              <a:rPr lang="en-US" b="1" dirty="0"/>
              <a:t>doing more </a:t>
            </a:r>
            <a:r>
              <a:rPr lang="en-US" b="0" dirty="0"/>
              <a:t>and </a:t>
            </a:r>
            <a:r>
              <a:rPr lang="en-US" b="1" dirty="0"/>
              <a:t>doing better</a:t>
            </a:r>
            <a:r>
              <a:rPr lang="en-US" b="0" dirty="0"/>
              <a:t> – you’ll see those two themes throughout</a:t>
            </a:r>
            <a:endParaRPr lang="en-US" b="1" dirty="0"/>
          </a:p>
        </p:txBody>
      </p:sp>
      <p:sp>
        <p:nvSpPr>
          <p:cNvPr id="4" name="Slide Number Placeholder 3"/>
          <p:cNvSpPr>
            <a:spLocks noGrp="1"/>
          </p:cNvSpPr>
          <p:nvPr>
            <p:ph type="sldNum" sz="quarter" idx="5"/>
          </p:nvPr>
        </p:nvSpPr>
        <p:spPr/>
        <p:txBody>
          <a:bodyPr/>
          <a:lstStyle/>
          <a:p>
            <a:fld id="{1D9C2E1D-6F3D-4A6B-80E3-5E6B3A1590A4}" type="slidenum">
              <a:rPr lang="en-US" smtClean="0"/>
              <a:t>1</a:t>
            </a:fld>
            <a:endParaRPr lang="en-US"/>
          </a:p>
        </p:txBody>
      </p:sp>
    </p:spTree>
    <p:extLst>
      <p:ext uri="{BB962C8B-B14F-4D97-AF65-F5344CB8AC3E}">
        <p14:creationId xmlns:p14="http://schemas.microsoft.com/office/powerpoint/2010/main" val="1467745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a:solidFill>
                  <a:schemeClr val="tx1"/>
                </a:solidFill>
                <a:effectLst/>
                <a:latin typeface="Helvetica Regular" charset="0"/>
                <a:ea typeface="+mn-ea"/>
                <a:cs typeface="+mn-cs"/>
              </a:rPr>
              <a:t>As a state we can boast that Minnesota has one of the highest homeownership rates in the country. But when you look at the data, you see that it’s really only true if you’re white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Helvetica Regular" charset="0"/>
                <a:ea typeface="+mn-ea"/>
                <a:cs typeface="+mn-cs"/>
              </a:rPr>
              <a:t>Minnesota has one of the widest racial gaps in homeownership of any state in the nation.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a:solidFill>
                  <a:srgbClr val="403F41"/>
                </a:solidFill>
                <a:latin typeface="Arial" panose="020B0604020202020204" pitchFamily="34" charset="0"/>
              </a:rPr>
              <a:t>While 77% of White households own a home in Minnesota, this rate is 42% for households of color and just 25% for Black households. Black households continue to face the most systemic barriers to homeownership—even within Habitat’s 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a:solidFill>
                  <a:srgbClr val="403F41"/>
                </a:solidFill>
                <a:latin typeface="Arial" panose="020B0604020202020204" pitchFamily="34" charset="0"/>
              </a:rPr>
              <a:t>While we’re proud that 80% of our clients have been families of color, we recognize that we need to make our programs work better for Black families.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a:solidFill>
                  <a:srgbClr val="403F41"/>
                </a:solidFill>
                <a:effectLst/>
                <a:latin typeface="Arial" panose="020B0604020202020204" pitchFamily="34" charset="0"/>
                <a:ea typeface="+mn-ea"/>
                <a:cs typeface="+mn-cs"/>
              </a:rPr>
              <a:t>We need to keep talking about this, but we also need to TAKE ACTION</a:t>
            </a:r>
            <a:endParaRPr lang="en-US" sz="1200" b="0" i="0" kern="1200" dirty="0">
              <a:solidFill>
                <a:schemeClr val="tx1"/>
              </a:solidFill>
              <a:effectLst/>
              <a:latin typeface="Helvetica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D9C2E1D-6F3D-4A6B-80E3-5E6B3A1590A4}" type="slidenum">
              <a:rPr lang="en-US" smtClean="0"/>
              <a:t>10</a:t>
            </a:fld>
            <a:endParaRPr lang="en-US"/>
          </a:p>
        </p:txBody>
      </p:sp>
    </p:spTree>
    <p:extLst>
      <p:ext uri="{BB962C8B-B14F-4D97-AF65-F5344CB8AC3E}">
        <p14:creationId xmlns:p14="http://schemas.microsoft.com/office/powerpoint/2010/main" val="3549387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Helvetica Regular" charset="0"/>
                <a:ea typeface="+mn-ea"/>
                <a:cs typeface="+mn-cs"/>
              </a:rPr>
              <a:t>These </a:t>
            </a:r>
            <a:r>
              <a:rPr lang="en-US" sz="1200" b="1" i="0" kern="1200" dirty="0">
                <a:solidFill>
                  <a:schemeClr val="tx1"/>
                </a:solidFill>
                <a:effectLst/>
                <a:latin typeface="Helvetica Regular" charset="0"/>
                <a:ea typeface="+mn-ea"/>
                <a:cs typeface="+mn-cs"/>
              </a:rPr>
              <a:t>disparities have deep roots</a:t>
            </a:r>
            <a:r>
              <a:rPr lang="en-US" sz="1200" b="0" i="0" kern="1200" dirty="0">
                <a:solidFill>
                  <a:schemeClr val="tx1"/>
                </a:solidFill>
                <a:effectLst/>
                <a:latin typeface="Helvetica Regular" charset="0"/>
                <a:ea typeface="+mn-ea"/>
                <a:cs typeface="+mn-cs"/>
              </a:rPr>
              <a:t>, including racial covenants, redlining by banks, and the expansion of our freeway system which segregated and destroyed Black neighborhoods. All these practices have led to the segregated neighborhoods we have today… </a:t>
            </a:r>
            <a:r>
              <a:rPr lang="en-US" sz="1200" b="1" i="0" kern="1200" dirty="0">
                <a:solidFill>
                  <a:schemeClr val="tx1"/>
                </a:solidFill>
                <a:effectLst/>
                <a:latin typeface="Helvetica Regular" charset="0"/>
                <a:ea typeface="+mn-ea"/>
                <a:cs typeface="+mn-cs"/>
              </a:rPr>
              <a:t>and they meant that people of color haven’t reaped the long-term benefits of homeownership, including generational wealth building.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Helvetica Regular" charset="0"/>
              <a:ea typeface="+mn-ea"/>
              <a:cs typeface="+mn-cs"/>
            </a:endParaRPr>
          </a:p>
          <a:p>
            <a:pPr lvl="0"/>
            <a:r>
              <a:rPr lang="en-US" sz="1200" b="0" i="0" kern="1200" dirty="0">
                <a:solidFill>
                  <a:schemeClr val="tx1"/>
                </a:solidFill>
                <a:effectLst/>
                <a:latin typeface="Helvetica Regular" charset="0"/>
                <a:ea typeface="+mn-ea"/>
                <a:cs typeface="+mn-cs"/>
              </a:rPr>
              <a:t>Knowing this history, we have a lot of work to do. </a:t>
            </a:r>
            <a:r>
              <a:rPr lang="en-US" sz="1200" b="1" i="0" kern="1200" dirty="0">
                <a:solidFill>
                  <a:schemeClr val="tx1"/>
                </a:solidFill>
                <a:effectLst/>
                <a:latin typeface="Helvetica Regular" charset="0"/>
                <a:ea typeface="+mn-ea"/>
                <a:cs typeface="+mn-cs"/>
              </a:rPr>
              <a:t>We have to be as intentional about solving these disparities as we were about creating them.</a:t>
            </a:r>
            <a:endParaRPr lang="en-US" b="1"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Helvetica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403F41"/>
                </a:solidFill>
                <a:latin typeface="Arial" panose="020B0604020202020204" pitchFamily="34" charset="0"/>
              </a:rPr>
              <a:t>Twin Cities Habitat for Humanity is </a:t>
            </a:r>
            <a:r>
              <a:rPr lang="en-US" sz="1800" b="1" i="1" u="none" strike="noStrike" baseline="0" dirty="0">
                <a:solidFill>
                  <a:srgbClr val="403F41"/>
                </a:solidFill>
                <a:latin typeface="Arial" panose="020B0604020202020204" pitchFamily="34" charset="0"/>
              </a:rPr>
              <a:t>building forward </a:t>
            </a:r>
            <a:r>
              <a:rPr lang="en-US" sz="1800" b="0" i="0" u="none" strike="noStrike" baseline="0" dirty="0">
                <a:solidFill>
                  <a:srgbClr val="403F41"/>
                </a:solidFill>
                <a:latin typeface="Arial" panose="020B0604020202020204" pitchFamily="34" charset="0"/>
              </a:rPr>
              <a:t>with intentionality. As we expand homeownership access, we’re also improving our programs for those who’ve historically been left behind. We’re adapting our program to work better for Black families—and we know that will have a ripple effect for everyone we serve.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rgbClr val="403F4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FF0000"/>
                </a:solidFill>
                <a:effectLst/>
                <a:latin typeface="Arial" panose="020B0604020202020204" pitchFamily="34" charset="0"/>
                <a:ea typeface="+mn-ea"/>
                <a:cs typeface="+mn-cs"/>
              </a:rPr>
              <a:t>[depending on donor questions/level of knowledge]: </a:t>
            </a:r>
            <a:r>
              <a:rPr lang="en-US" sz="1800" b="1" i="0" u="none" strike="noStrike" kern="1200" baseline="0" dirty="0">
                <a:solidFill>
                  <a:srgbClr val="FF0000"/>
                </a:solidFill>
                <a:effectLst/>
                <a:latin typeface="Arial" panose="020B0604020202020204" pitchFamily="34" charset="0"/>
                <a:ea typeface="+mn-ea"/>
                <a:cs typeface="+mn-cs"/>
              </a:rPr>
              <a:t>We’re seeing a lot of attention and urgency from our supporters </a:t>
            </a:r>
            <a:r>
              <a:rPr lang="en-US" sz="1800" b="0" i="0" u="none" strike="noStrike" kern="1200" baseline="0" dirty="0">
                <a:solidFill>
                  <a:srgbClr val="FF0000"/>
                </a:solidFill>
                <a:effectLst/>
                <a:latin typeface="Arial" panose="020B0604020202020204" pitchFamily="34" charset="0"/>
                <a:ea typeface="+mn-ea"/>
                <a:cs typeface="+mn-cs"/>
              </a:rPr>
              <a:t>– corporate partners are creating funds to support racial equity; there’s a lot of momentum here; Habitat is a leader in this space, we need to be at the table</a:t>
            </a:r>
            <a:endParaRPr lang="en-US" sz="1200" b="0" i="0" u="none" strike="noStrike" kern="1200" baseline="0" dirty="0">
              <a:solidFill>
                <a:schemeClr val="tx1"/>
              </a:solidFill>
              <a:effectLst/>
              <a:latin typeface="Helvetica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Helvetica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Helvetica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Helvetica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Helvetica Regular" charset="0"/>
                <a:ea typeface="+mn-ea"/>
                <a:cs typeface="+mn-cs"/>
              </a:rPr>
              <a:t>[MORE CONTENT BELOW FOR YOUR REFERENCE, AS NEEDED]</a:t>
            </a:r>
          </a:p>
          <a:p>
            <a:pPr lvl="0"/>
            <a:endParaRPr lang="en-US" sz="1200" b="0" i="0" kern="1200" dirty="0">
              <a:solidFill>
                <a:schemeClr val="tx1"/>
              </a:solidFill>
              <a:effectLst/>
              <a:latin typeface="Helvetica Regular" charset="0"/>
              <a:ea typeface="+mn-ea"/>
              <a:cs typeface="+mn-cs"/>
            </a:endParaRPr>
          </a:p>
          <a:p>
            <a:pPr lvl="0"/>
            <a:r>
              <a:rPr lang="en-US" sz="1200" b="1" i="0" kern="1200" dirty="0">
                <a:solidFill>
                  <a:schemeClr val="tx1"/>
                </a:solidFill>
                <a:effectLst/>
                <a:latin typeface="Helvetica Regular" charset="0"/>
                <a:ea typeface="+mn-ea"/>
                <a:cs typeface="+mn-cs"/>
              </a:rPr>
              <a:t>Redlining </a:t>
            </a:r>
            <a:r>
              <a:rPr lang="en-US" sz="1200" b="0" i="0" kern="1200" dirty="0">
                <a:solidFill>
                  <a:schemeClr val="tx1"/>
                </a:solidFill>
                <a:effectLst/>
                <a:latin typeface="Helvetica Regular" charset="0"/>
                <a:ea typeface="+mn-ea"/>
                <a:cs typeface="+mn-cs"/>
              </a:rPr>
              <a:t>– Starting in the 1930s, l</a:t>
            </a:r>
            <a:r>
              <a:rPr lang="en-US" b="0" i="0" dirty="0">
                <a:solidFill>
                  <a:srgbClr val="333333"/>
                </a:solidFill>
                <a:effectLst/>
                <a:latin typeface="NeueHaasGroteskText"/>
              </a:rPr>
              <a:t>enders used color-coded maps outlining the most and least desirable neighborhoods for lending. The “best neighborhoods” for lending were colored blue, and the “riskiest neighborhoods” for lending were colored red. This is where the term “redlining” came from (there were maps like these for the Twin Cities, too). Neighborhoods could be colored red simply because African Americans lived there or were moving into that area. These guidelines for discrimination remained in place for decades, effectively relegating African Americans to a few neighborhoods in each city with poorer loan prospects. </a:t>
            </a:r>
            <a:endParaRPr lang="en-US" sz="1200" b="0" i="0" kern="1200" dirty="0">
              <a:solidFill>
                <a:schemeClr val="tx1"/>
              </a:solidFill>
              <a:effectLst/>
              <a:latin typeface="Helvetica Regular" charset="0"/>
              <a:ea typeface="+mn-ea"/>
              <a:cs typeface="+mn-cs"/>
            </a:endParaRPr>
          </a:p>
          <a:p>
            <a:pPr lvl="0"/>
            <a:endParaRPr lang="en-US" sz="1200" b="0" i="0" kern="1200" dirty="0">
              <a:solidFill>
                <a:schemeClr val="tx1"/>
              </a:solidFill>
              <a:effectLst/>
              <a:latin typeface="Helvetica Regular" charset="0"/>
              <a:ea typeface="+mn-ea"/>
              <a:cs typeface="+mn-cs"/>
            </a:endParaRPr>
          </a:p>
          <a:p>
            <a:pPr lvl="0"/>
            <a:r>
              <a:rPr lang="en-US" sz="1200" b="0" i="0" kern="1200" dirty="0">
                <a:solidFill>
                  <a:schemeClr val="tx1"/>
                </a:solidFill>
                <a:effectLst/>
                <a:latin typeface="Helvetica Regular" charset="0"/>
                <a:ea typeface="+mn-ea"/>
                <a:cs typeface="+mn-cs"/>
              </a:rPr>
              <a:t>In cities across the U.S., including the Twin Cities, </a:t>
            </a:r>
            <a:r>
              <a:rPr lang="en-US" sz="1200" b="1" i="0" kern="1200" dirty="0">
                <a:solidFill>
                  <a:schemeClr val="tx1"/>
                </a:solidFill>
                <a:effectLst/>
                <a:latin typeface="Helvetica Regular" charset="0"/>
                <a:ea typeface="+mn-ea"/>
                <a:cs typeface="+mn-cs"/>
              </a:rPr>
              <a:t>racial</a:t>
            </a:r>
            <a:r>
              <a:rPr lang="en-US" sz="1200" b="0" i="0" kern="1200" dirty="0">
                <a:solidFill>
                  <a:schemeClr val="tx1"/>
                </a:solidFill>
                <a:effectLst/>
                <a:latin typeface="Helvetica Regular" charset="0"/>
                <a:ea typeface="+mn-ea"/>
                <a:cs typeface="+mn-cs"/>
              </a:rPr>
              <a:t> </a:t>
            </a:r>
            <a:r>
              <a:rPr lang="en-US" sz="1200" b="1" i="0" kern="1200" dirty="0">
                <a:solidFill>
                  <a:schemeClr val="tx1"/>
                </a:solidFill>
                <a:effectLst/>
                <a:latin typeface="Helvetica Regular" charset="0"/>
                <a:ea typeface="+mn-ea"/>
                <a:cs typeface="+mn-cs"/>
              </a:rPr>
              <a:t>covenants</a:t>
            </a:r>
            <a:r>
              <a:rPr lang="en-US" sz="1200" b="0" i="0" kern="1200" dirty="0">
                <a:solidFill>
                  <a:schemeClr val="tx1"/>
                </a:solidFill>
                <a:effectLst/>
                <a:latin typeface="Helvetica Regular" charset="0"/>
                <a:ea typeface="+mn-ea"/>
                <a:cs typeface="+mn-cs"/>
              </a:rPr>
              <a:t> were designed to block homes from being sold to people of color. Racial covenants appeared in the Twin Cities as early as 1910 and were in use through the mid-1950s. </a:t>
            </a:r>
          </a:p>
          <a:p>
            <a:pPr lvl="0"/>
            <a:endParaRPr lang="en-US" sz="1200" b="0" i="0" kern="1200" dirty="0">
              <a:solidFill>
                <a:schemeClr val="tx1"/>
              </a:solidFill>
              <a:effectLst/>
              <a:latin typeface="Helvetica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Helvetica Regular" charset="0"/>
                <a:ea typeface="+mn-ea"/>
                <a:cs typeface="+mn-cs"/>
              </a:rPr>
              <a:t>The largest expansion of homeownership in our country’s history occurred following World War Two with the </a:t>
            </a:r>
            <a:r>
              <a:rPr lang="en-US" sz="1200" b="1" i="0" kern="1200" dirty="0">
                <a:solidFill>
                  <a:schemeClr val="tx1"/>
                </a:solidFill>
                <a:effectLst/>
                <a:latin typeface="Helvetica Regular" charset="0"/>
                <a:ea typeface="+mn-ea"/>
                <a:cs typeface="+mn-cs"/>
              </a:rPr>
              <a:t>GI Bill</a:t>
            </a:r>
            <a:r>
              <a:rPr lang="en-US" sz="1200" b="0" i="0" kern="1200" dirty="0">
                <a:solidFill>
                  <a:schemeClr val="tx1"/>
                </a:solidFill>
                <a:effectLst/>
                <a:latin typeface="Helvetica Regular" charset="0"/>
                <a:ea typeface="+mn-ea"/>
                <a:cs typeface="+mn-cs"/>
              </a:rPr>
              <a:t>. But Black veterans who fought for our country were largely excluded from the benefits of this expansion due to the widespread use of racial covenants and redlining. </a:t>
            </a:r>
          </a:p>
          <a:p>
            <a:pPr lvl="0"/>
            <a:endParaRPr lang="en-US" sz="1200" b="0" i="0" kern="1200" dirty="0">
              <a:solidFill>
                <a:schemeClr val="tx1"/>
              </a:solidFill>
              <a:effectLst/>
              <a:latin typeface="Helvetica Regular" charset="0"/>
              <a:ea typeface="+mn-ea"/>
              <a:cs typeface="+mn-cs"/>
            </a:endParaRPr>
          </a:p>
          <a:p>
            <a:pPr lvl="0"/>
            <a:r>
              <a:rPr lang="en-US" sz="1200" b="1" i="0" kern="1200" dirty="0">
                <a:solidFill>
                  <a:schemeClr val="tx1"/>
                </a:solidFill>
                <a:effectLst/>
                <a:latin typeface="Helvetica Regular" charset="0"/>
                <a:ea typeface="+mn-ea"/>
                <a:cs typeface="+mn-cs"/>
              </a:rPr>
              <a:t>Interstate construction</a:t>
            </a:r>
            <a:r>
              <a:rPr lang="en-US" sz="1200" b="0" i="0" kern="1200" dirty="0">
                <a:solidFill>
                  <a:schemeClr val="tx1"/>
                </a:solidFill>
                <a:effectLst/>
                <a:latin typeface="Helvetica Regular" charset="0"/>
                <a:ea typeface="+mn-ea"/>
                <a:cs typeface="+mn-cs"/>
              </a:rPr>
              <a:t>, including I94 and 35W, systematically targets neighborhoods of color. In the case of I94, the highway was routed through the main street of a thriving Black neighborhood, Rondo. The construction of I94 displaced 1 in 8 African American families in St. Paul. Families were paid pennies on the dollar to have their homes destroyed. I94 also cut off North Minneapolis from the rest of the city. </a:t>
            </a:r>
          </a:p>
          <a:p>
            <a:pPr lvl="0"/>
            <a:endParaRPr lang="en-US" sz="1200" b="0" i="0" kern="1200" dirty="0">
              <a:solidFill>
                <a:schemeClr val="tx1"/>
              </a:solidFill>
              <a:effectLst/>
              <a:latin typeface="Helvetica Regular" charset="0"/>
              <a:ea typeface="+mn-ea"/>
              <a:cs typeface="+mn-cs"/>
            </a:endParaRPr>
          </a:p>
          <a:p>
            <a:pPr lvl="0"/>
            <a:r>
              <a:rPr lang="en-US" sz="1200" b="1" i="0" kern="1200" dirty="0">
                <a:solidFill>
                  <a:schemeClr val="tx1"/>
                </a:solidFill>
                <a:effectLst/>
                <a:latin typeface="Helvetica Regular" charset="0"/>
                <a:ea typeface="+mn-ea"/>
                <a:cs typeface="+mn-cs"/>
              </a:rPr>
              <a:t>Real Estate Practices </a:t>
            </a:r>
            <a:r>
              <a:rPr lang="en-US" sz="1200" b="0" i="0" kern="1200" dirty="0">
                <a:solidFill>
                  <a:schemeClr val="tx1"/>
                </a:solidFill>
                <a:effectLst/>
                <a:latin typeface="Helvetica Regular" charset="0"/>
                <a:ea typeface="+mn-ea"/>
                <a:cs typeface="+mn-cs"/>
              </a:rPr>
              <a:t>are filled with racial bias. So-called “love letters” to sellers welcome race- and income-based discrimination. Bias in the appraisal process means homes sold by Black families are often under-appraised (on the flip side, studies have shown that Black homeowners get over-appraised values when it comes to tax appraisals, so Black homeowners pay more in property tax than they should). </a:t>
            </a:r>
          </a:p>
          <a:p>
            <a:pPr lvl="0"/>
            <a:endParaRPr lang="en-US" sz="1200" b="0" i="0" kern="1200" dirty="0">
              <a:solidFill>
                <a:schemeClr val="tx1"/>
              </a:solidFill>
              <a:effectLst/>
              <a:latin typeface="Helvetica Regular" charset="0"/>
              <a:ea typeface="+mn-ea"/>
              <a:cs typeface="+mn-cs"/>
            </a:endParaRPr>
          </a:p>
          <a:p>
            <a:pPr lvl="0"/>
            <a:r>
              <a:rPr lang="en-US" sz="1200" b="1" i="0" kern="1200" dirty="0">
                <a:solidFill>
                  <a:schemeClr val="tx1"/>
                </a:solidFill>
                <a:effectLst/>
                <a:latin typeface="Helvetica Regular" charset="0"/>
                <a:ea typeface="+mn-ea"/>
                <a:cs typeface="+mn-cs"/>
              </a:rPr>
              <a:t>Tax code </a:t>
            </a:r>
            <a:r>
              <a:rPr lang="en-US" sz="1200" b="0" i="0" kern="1200" dirty="0">
                <a:solidFill>
                  <a:schemeClr val="tx1"/>
                </a:solidFill>
                <a:effectLst/>
                <a:latin typeface="Helvetica Regular" charset="0"/>
                <a:ea typeface="+mn-ea"/>
                <a:cs typeface="+mn-cs"/>
              </a:rPr>
              <a:t>– the mortgage interest deduction is, by far, the biggest housing subsidy in our country (about $30 billion a year in 2019). The MID gives a bigger deduction for bigger mortgages, so its benefits flow to higher-income earners, who are disproportionately White.</a:t>
            </a:r>
          </a:p>
          <a:p>
            <a:pPr lvl="0"/>
            <a:endParaRPr lang="en-US" sz="1200" b="0" i="0" kern="1200" dirty="0">
              <a:solidFill>
                <a:schemeClr val="tx1"/>
              </a:solidFill>
              <a:effectLst/>
              <a:latin typeface="Helvetica Regular" charset="0"/>
              <a:ea typeface="+mn-ea"/>
              <a:cs typeface="+mn-cs"/>
            </a:endParaRPr>
          </a:p>
          <a:p>
            <a:pPr lvl="0"/>
            <a:r>
              <a:rPr lang="en-US" sz="1200" b="1" i="0" kern="1200" dirty="0">
                <a:solidFill>
                  <a:schemeClr val="tx1"/>
                </a:solidFill>
                <a:effectLst/>
                <a:latin typeface="Helvetica Regular" charset="0"/>
                <a:ea typeface="+mn-ea"/>
                <a:cs typeface="+mn-cs"/>
              </a:rPr>
              <a:t>Predatory lending </a:t>
            </a:r>
            <a:r>
              <a:rPr lang="en-US" sz="1200" b="0" i="0" kern="1200" dirty="0">
                <a:solidFill>
                  <a:schemeClr val="tx1"/>
                </a:solidFill>
                <a:effectLst/>
                <a:latin typeface="Helvetica Regular" charset="0"/>
                <a:ea typeface="+mn-ea"/>
                <a:cs typeface="+mn-cs"/>
              </a:rPr>
              <a:t>– While many discriminatory practices were meant to be halted with the 1968 Fair Housing Act, we know racism in housing continues. Communities of color were targeted with predatory lending in the early 2000s and were hit hardest when the bubble burst. </a:t>
            </a:r>
          </a:p>
          <a:p>
            <a:pPr lvl="0"/>
            <a:endParaRPr lang="en-US" sz="1200" b="0" i="0" kern="1200" dirty="0">
              <a:solidFill>
                <a:schemeClr val="tx1"/>
              </a:solidFill>
              <a:effectLst/>
              <a:latin typeface="Helvetica Regular" charset="0"/>
              <a:ea typeface="+mn-ea"/>
              <a:cs typeface="+mn-cs"/>
            </a:endParaRPr>
          </a:p>
          <a:p>
            <a:pPr lvl="0"/>
            <a:r>
              <a:rPr lang="en-US" sz="1200" b="1" i="0" kern="1200" dirty="0">
                <a:solidFill>
                  <a:schemeClr val="tx1"/>
                </a:solidFill>
                <a:effectLst/>
                <a:latin typeface="Helvetica Regular" charset="0"/>
                <a:ea typeface="+mn-ea"/>
                <a:cs typeface="+mn-cs"/>
              </a:rPr>
              <a:t>Ongoing discrimination </a:t>
            </a:r>
            <a:r>
              <a:rPr lang="en-US" sz="1200" b="0" i="0" kern="1200" dirty="0">
                <a:solidFill>
                  <a:schemeClr val="tx1"/>
                </a:solidFill>
                <a:effectLst/>
                <a:latin typeface="Helvetica Regular" charset="0"/>
                <a:ea typeface="+mn-ea"/>
                <a:cs typeface="+mn-cs"/>
              </a:rPr>
              <a:t>– the Fair Housing Act lacks enforcement. Bias continues. We can’t solve decades/centuries of racism in housing with “race-blind” policies. </a:t>
            </a:r>
          </a:p>
          <a:p>
            <a:pPr lvl="0"/>
            <a:endParaRPr lang="en-US" sz="1200" b="0" i="0" kern="1200" dirty="0">
              <a:solidFill>
                <a:schemeClr val="tx1"/>
              </a:solidFill>
              <a:effectLst/>
              <a:latin typeface="Helvetica Regular" charset="0"/>
              <a:ea typeface="+mn-ea"/>
              <a:cs typeface="+mn-cs"/>
            </a:endParaRPr>
          </a:p>
        </p:txBody>
      </p:sp>
      <p:sp>
        <p:nvSpPr>
          <p:cNvPr id="4" name="Slide Number Placeholder 3"/>
          <p:cNvSpPr>
            <a:spLocks noGrp="1"/>
          </p:cNvSpPr>
          <p:nvPr>
            <p:ph type="sldNum" sz="quarter" idx="5"/>
          </p:nvPr>
        </p:nvSpPr>
        <p:spPr/>
        <p:txBody>
          <a:bodyPr/>
          <a:lstStyle/>
          <a:p>
            <a:fld id="{1D9C2E1D-6F3D-4A6B-80E3-5E6B3A1590A4}" type="slidenum">
              <a:rPr lang="en-US" smtClean="0"/>
              <a:t>11</a:t>
            </a:fld>
            <a:endParaRPr lang="en-US"/>
          </a:p>
        </p:txBody>
      </p:sp>
    </p:spTree>
    <p:extLst>
      <p:ext uri="{BB962C8B-B14F-4D97-AF65-F5344CB8AC3E}">
        <p14:creationId xmlns:p14="http://schemas.microsoft.com/office/powerpoint/2010/main" val="1602984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Started the strategic planning process pre-covid.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With the start of the pandemic, we took an intentional pause to shift our focus on responding to the pressing needs and keeping families in their homes.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Came back to it, relaunched strategic planning process with intention and excitement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As an organization, we are building forward with intentionality – centering our work around those most historically impacted by housing discrimination, redlining, racial covenants, and systemic racial housing practices. </a:t>
            </a:r>
            <a:endPar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1D9C2E1D-6F3D-4A6B-80E3-5E6B3A1590A4}" type="slidenum">
              <a:rPr lang="en-US" smtClean="0"/>
              <a:t>12</a:t>
            </a:fld>
            <a:endParaRPr lang="en-US"/>
          </a:p>
        </p:txBody>
      </p:sp>
    </p:spTree>
    <p:extLst>
      <p:ext uri="{BB962C8B-B14F-4D97-AF65-F5344CB8AC3E}">
        <p14:creationId xmlns:p14="http://schemas.microsoft.com/office/powerpoint/2010/main" val="3322352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00AFD7"/>
                </a:solidFill>
              </a:rPr>
              <a:t>Organizing our entire strategic plan around three themes:</a:t>
            </a:r>
          </a:p>
          <a:p>
            <a:endParaRPr lang="en-US" b="1" dirty="0">
              <a:solidFill>
                <a:srgbClr val="00AFD7"/>
              </a:solidFill>
            </a:endParaRPr>
          </a:p>
          <a:p>
            <a:pPr marL="0" indent="0">
              <a:buFont typeface="Arial" panose="020B0604020202020204" pitchFamily="34" charset="0"/>
              <a:buNone/>
            </a:pPr>
            <a:r>
              <a:rPr lang="en-US" b="1" dirty="0">
                <a:solidFill>
                  <a:srgbClr val="00AFD7"/>
                </a:solidFill>
              </a:rPr>
              <a:t>Expand Homeownership</a:t>
            </a:r>
          </a:p>
          <a:p>
            <a:pPr marL="171450" indent="-171450">
              <a:buFont typeface="Arial" panose="020B0604020202020204" pitchFamily="34" charset="0"/>
              <a:buChar char="•"/>
            </a:pPr>
            <a:r>
              <a:rPr lang="en-US" sz="1200" b="0" i="0" u="none" strike="noStrike" baseline="0" dirty="0">
                <a:latin typeface="Arial" panose="020B0604020202020204" pitchFamily="34" charset="0"/>
              </a:rPr>
              <a:t>Increase homeownership production across the seven-county metro area through large-scale developments and innovative building strategies.</a:t>
            </a:r>
          </a:p>
          <a:p>
            <a:pPr marL="171450" indent="-171450">
              <a:buFont typeface="Arial" panose="020B0604020202020204" pitchFamily="34" charset="0"/>
              <a:buChar char="•"/>
            </a:pPr>
            <a:r>
              <a:rPr lang="en-US" sz="1200" b="0" i="0" u="none" strike="noStrike" baseline="0" dirty="0">
                <a:latin typeface="Arial" panose="020B0604020202020204" pitchFamily="34" charset="0"/>
                <a:cs typeface="Arial" panose="020B0604020202020204" pitchFamily="34" charset="0"/>
              </a:rPr>
              <a:t>Go to reach a new height of 150 closings per year by 2026</a:t>
            </a:r>
            <a:endParaRPr lang="en-US" dirty="0">
              <a:cs typeface="Arial" panose="020B0604020202020204" pitchFamily="34" charset="0"/>
            </a:endParaRPr>
          </a:p>
          <a:p>
            <a:endParaRPr lang="en-US" b="1" dirty="0">
              <a:solidFill>
                <a:srgbClr val="00AFD7"/>
              </a:solidFill>
            </a:endParaRPr>
          </a:p>
          <a:p>
            <a:pPr marL="0" indent="0" algn="l">
              <a:buFont typeface="Arial" panose="020B0604020202020204" pitchFamily="34" charset="0"/>
              <a:buNone/>
            </a:pPr>
            <a:r>
              <a:rPr lang="en-US" b="1" dirty="0">
                <a:solidFill>
                  <a:srgbClr val="00AFD7"/>
                </a:solidFill>
              </a:rPr>
              <a:t>Advance Racial Equity</a:t>
            </a:r>
            <a:endParaRPr lang="en-US" b="1" i="1" dirty="0">
              <a:solidFill>
                <a:srgbClr val="00AFD7"/>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sz="1200" b="0" i="0" u="none" strike="noStrike" baseline="0" dirty="0">
                <a:latin typeface="Arial" panose="020B0604020202020204" pitchFamily="34" charset="0"/>
              </a:rPr>
              <a:t>Build forward with intention by centering our work around those most historically impacted by systemic housing practices. </a:t>
            </a:r>
          </a:p>
          <a:p>
            <a:pPr marL="171450" indent="-171450" algn="l">
              <a:buFont typeface="Arial" panose="020B0604020202020204" pitchFamily="34" charset="0"/>
              <a:buChar char="•"/>
            </a:pPr>
            <a:r>
              <a:rPr lang="en-US" sz="1200" b="0" i="0" u="none" strike="noStrike" baseline="0" dirty="0">
                <a:latin typeface="Arial" panose="020B0604020202020204" pitchFamily="34" charset="0"/>
              </a:rPr>
              <a:t>Our focus is on Advancing Black Homeownership internally at Habitat and through policy/advocacy work</a:t>
            </a:r>
          </a:p>
          <a:p>
            <a:pPr algn="l"/>
            <a:endParaRPr lang="en-US" b="1" dirty="0">
              <a:solidFill>
                <a:srgbClr val="00AFD7"/>
              </a:solidFill>
            </a:endParaRPr>
          </a:p>
          <a:p>
            <a:r>
              <a:rPr lang="en-US" b="1" dirty="0">
                <a:solidFill>
                  <a:srgbClr val="00AFD7"/>
                </a:solidFill>
              </a:rPr>
              <a:t>Engage the Community to Strengthen Our Foundation</a:t>
            </a:r>
            <a:endParaRPr lang="en-US" b="1" i="1" dirty="0">
              <a:solidFill>
                <a:srgbClr val="00AFD7"/>
              </a:solidFill>
              <a:latin typeface="Arial" panose="020B0604020202020204" pitchFamily="34" charset="0"/>
              <a:cs typeface="Arial" panose="020B0604020202020204" pitchFamily="34" charset="0"/>
            </a:endParaRPr>
          </a:p>
          <a:p>
            <a:r>
              <a:rPr lang="en-US" sz="1200" b="0" i="0" u="none" strike="noStrike" baseline="0" dirty="0">
                <a:latin typeface="Arial" panose="020B0604020202020204" pitchFamily="34" charset="0"/>
              </a:rPr>
              <a:t>Create new partnerships, deepening community engagement and feedback, and working side-by-side with neighbors to build a more vibrant Twin Cities.</a:t>
            </a:r>
          </a:p>
          <a:p>
            <a:pPr marL="171450" indent="-171450">
              <a:buFont typeface="Arial" panose="020B0604020202020204" pitchFamily="34" charset="0"/>
              <a:buChar char="•"/>
            </a:pPr>
            <a:r>
              <a:rPr lang="en-US" sz="1200" b="0" i="0" u="none" strike="noStrike" baseline="0" dirty="0">
                <a:latin typeface="Arial" panose="020B0604020202020204" pitchFamily="34" charset="0"/>
                <a:cs typeface="Arial" panose="020B0604020202020204" pitchFamily="34" charset="0"/>
              </a:rPr>
              <a:t>Showing up in community differently – stepping back, listening to community, bringing our resources in line with the community’s needs</a:t>
            </a:r>
          </a:p>
          <a:p>
            <a:pPr marL="171450" indent="-171450">
              <a:buFont typeface="Arial" panose="020B0604020202020204" pitchFamily="34" charset="0"/>
              <a:buChar char="•"/>
            </a:pPr>
            <a:r>
              <a:rPr lang="en-US" sz="1200" b="0" i="0" u="none" strike="noStrike" baseline="0" dirty="0">
                <a:latin typeface="Arial" panose="020B0604020202020204" pitchFamily="34" charset="0"/>
                <a:cs typeface="Arial" panose="020B0604020202020204" pitchFamily="34" charset="0"/>
              </a:rPr>
              <a:t>We want to be the best workplace ever – this is a key part of this theme</a:t>
            </a:r>
          </a:p>
          <a:p>
            <a:pPr marL="171450" indent="-171450">
              <a:buFont typeface="Arial" panose="020B0604020202020204" pitchFamily="34" charset="0"/>
              <a:buChar char="•"/>
            </a:pPr>
            <a:r>
              <a:rPr lang="en-US" sz="1200" b="0" i="0" u="none" strike="noStrike" baseline="0" dirty="0">
                <a:latin typeface="Arial" panose="020B0604020202020204" pitchFamily="34" charset="0"/>
                <a:cs typeface="Arial" panose="020B0604020202020204" pitchFamily="34" charset="0"/>
              </a:rPr>
              <a:t>Financial responsibility </a:t>
            </a:r>
          </a:p>
        </p:txBody>
      </p:sp>
      <p:sp>
        <p:nvSpPr>
          <p:cNvPr id="4" name="Slide Number Placeholder 3"/>
          <p:cNvSpPr>
            <a:spLocks noGrp="1"/>
          </p:cNvSpPr>
          <p:nvPr>
            <p:ph type="sldNum" sz="quarter" idx="5"/>
          </p:nvPr>
        </p:nvSpPr>
        <p:spPr/>
        <p:txBody>
          <a:bodyPr/>
          <a:lstStyle/>
          <a:p>
            <a:fld id="{1D9C2E1D-6F3D-4A6B-80E3-5E6B3A1590A4}" type="slidenum">
              <a:rPr lang="en-US" smtClean="0"/>
              <a:t>13</a:t>
            </a:fld>
            <a:endParaRPr lang="en-US"/>
          </a:p>
        </p:txBody>
      </p:sp>
    </p:spTree>
    <p:extLst>
      <p:ext uri="{BB962C8B-B14F-4D97-AF65-F5344CB8AC3E}">
        <p14:creationId xmlns:p14="http://schemas.microsoft.com/office/powerpoint/2010/main" val="4131155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Theme # 1 of the strategic plan: Expand homeownership</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Creating homeownership opportunities, scaling building strategies, and sustainably stabilizing and preserving affordable homeownership.</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Goal is to grow closings 20% overall through this plan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Exploring large-scale projects and partnerships with developers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Example: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Example: Harrison Townhome development project: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Twin Cities Habitat for Humanity partnered with City of Lakes Community Land Trust to develop 17 townhomes in the Harrison neighborhood in Minneapolis now through 2024. Harrison is a culturally, racially, and economically diverse community, and we are excited to bring affordable homeownership opportunities to the area. https://www.tchabitat.org/blog/affordable-townhomes-coming-to-Minneapolis </a:t>
            </a:r>
          </a:p>
          <a:p>
            <a:pPr marL="742950" lvl="1" indent="-285750">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Hillcrest Golf Course site, now called The Heights – we would love to show up in that development with 100-200+ units</a:t>
            </a:r>
          </a:p>
          <a:p>
            <a:pPr marL="742950" lvl="1" indent="-285750">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Want to be at the table when the time is right for these big developments </a:t>
            </a:r>
          </a:p>
          <a:p>
            <a:pPr marL="742950" lvl="1" indent="-285750">
              <a:buFont typeface="Arial" panose="020B0604020202020204" pitchFamily="34" charset="0"/>
              <a:buChar char="•"/>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On the acquisition side, some key partnerships</a:t>
            </a:r>
          </a:p>
          <a:p>
            <a:pPr marL="742950" lvl="1" indent="-285750">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Dakota county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we’re working with their public housing authority to convert single family rental homes to homeownership </a:t>
            </a:r>
          </a:p>
          <a:p>
            <a:pPr marL="1200150" lvl="2" indent="-285750">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Creating homeownership</a:t>
            </a:r>
          </a:p>
          <a:p>
            <a:pPr marL="1200150" lvl="2" indent="-285750">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Putting money into Dakota County to create more affordable rentals</a:t>
            </a:r>
          </a:p>
          <a:p>
            <a:pPr marL="1200150" lvl="2" indent="-285750">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In some cases, it’s freeing up a section 8 rental voucher</a:t>
            </a:r>
          </a:p>
          <a:p>
            <a:pPr marL="1200150" lvl="2" indent="-285750">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Since Feb. 2022, we’ve purchased 33 homes from the Dakota County CDA (Community Development Agency). This is about halfway through their portfolio they’re considering for this partnership</a:t>
            </a:r>
          </a:p>
          <a:p>
            <a:pPr marL="1200150" lvl="2" indent="-285750">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Hoping this could be replicable in other counties</a:t>
            </a:r>
          </a:p>
          <a:p>
            <a:pPr marL="1200150" lvl="2" indent="-285750">
              <a:buFont typeface="Arial" panose="020B0604020202020204" pitchFamily="34" charset="0"/>
              <a:buChar char="•"/>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City of Roseville</a:t>
            </a:r>
          </a:p>
          <a:p>
            <a:pPr marL="1200150" lvl="2" indent="-285750">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Sent a letter to property owners – if you’re considering selling your home, think about habitat</a:t>
            </a:r>
          </a:p>
          <a:p>
            <a:pPr marL="1200150" lvl="2" indent="-285750">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We’ve been shocked by the response; aimed for 3-4 homes, we’re already at 10+ homes</a:t>
            </a:r>
          </a:p>
          <a:p>
            <a:pPr marL="1200150" lvl="2" indent="-285750">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What we’re hearing – sellers love the option because they know it’ll remain affordable and will be a family home; for the sellers, it’s also a good option for them (no staging, cash offer, close on their timeline)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Arial" panose="020B0604020202020204" pitchFamily="34" charset="0"/>
                <a:cs typeface="Times New Roman" panose="02020603050405020304" pitchFamily="18" charset="0"/>
              </a:rPr>
              <a:t>City is contributing some money into this - $ for down payment or for home updates</a:t>
            </a:r>
          </a:p>
          <a:p>
            <a:pPr marL="1143000" marR="0" lvl="2" indent="-228600">
              <a:lnSpc>
                <a:spcPct val="107000"/>
              </a:lnSpc>
              <a:spcBef>
                <a:spcPts val="0"/>
              </a:spcBef>
              <a:spcAft>
                <a:spcPts val="800"/>
              </a:spcAft>
              <a:buFont typeface="Arial" panose="020B0604020202020204" pitchFamily="34" charset="0"/>
              <a:buChar char="•"/>
              <a:tabLst>
                <a:tab pos="1371600" algn="l"/>
              </a:tabLst>
            </a:pPr>
            <a:r>
              <a:rPr lang="en-US" sz="1100" dirty="0">
                <a:effectLst/>
                <a:latin typeface="Arial" panose="020B0604020202020204" pitchFamily="34" charset="0"/>
                <a:ea typeface="Arial" panose="020B0604020202020204" pitchFamily="34" charset="0"/>
                <a:cs typeface="Times New Roman" panose="02020603050405020304" pitchFamily="18" charset="0"/>
              </a:rPr>
              <a:t>We’re working on replicating this in other cities</a:t>
            </a:r>
          </a:p>
          <a:p>
            <a:pPr marL="1600200" marR="0" lvl="3" indent="-228600">
              <a:lnSpc>
                <a:spcPct val="107000"/>
              </a:lnSpc>
              <a:spcBef>
                <a:spcPts val="0"/>
              </a:spcBef>
              <a:spcAft>
                <a:spcPts val="800"/>
              </a:spcAft>
              <a:buFont typeface="Arial" panose="020B0604020202020204" pitchFamily="34" charset="0"/>
              <a:buChar char="•"/>
              <a:tabLst>
                <a:tab pos="1828800" algn="l"/>
              </a:tabLst>
            </a:pPr>
            <a:r>
              <a:rPr lang="en-US" sz="1100" dirty="0">
                <a:effectLst/>
                <a:latin typeface="Arial" panose="020B0604020202020204" pitchFamily="34" charset="0"/>
                <a:ea typeface="Arial" panose="020B0604020202020204" pitchFamily="34" charset="0"/>
                <a:cs typeface="Times New Roman" panose="02020603050405020304" pitchFamily="18" charset="0"/>
              </a:rPr>
              <a:t>We now have an agreement with the City of Edina</a:t>
            </a:r>
          </a:p>
          <a:p>
            <a:pPr marL="1600200" marR="0" lvl="3" indent="-228600">
              <a:lnSpc>
                <a:spcPct val="107000"/>
              </a:lnSpc>
              <a:spcBef>
                <a:spcPts val="0"/>
              </a:spcBef>
              <a:spcAft>
                <a:spcPts val="800"/>
              </a:spcAft>
              <a:buFont typeface="Arial" panose="020B0604020202020204" pitchFamily="34" charset="0"/>
              <a:buChar char="•"/>
              <a:tabLst>
                <a:tab pos="1828800" algn="l"/>
              </a:tabLst>
            </a:pPr>
            <a:r>
              <a:rPr lang="en-US" sz="1100" dirty="0">
                <a:effectLst/>
                <a:latin typeface="Arial" panose="020B0604020202020204" pitchFamily="34" charset="0"/>
                <a:ea typeface="Arial" panose="020B0604020202020204" pitchFamily="34" charset="0"/>
                <a:cs typeface="Times New Roman" panose="02020603050405020304" pitchFamily="18" charset="0"/>
              </a:rPr>
              <a:t> Brooklyn Park and Brooklyn Center conversations</a:t>
            </a:r>
          </a:p>
          <a:p>
            <a:pPr marL="1600200" marR="0" lvl="3" indent="-228600">
              <a:lnSpc>
                <a:spcPct val="107000"/>
              </a:lnSpc>
              <a:spcBef>
                <a:spcPts val="0"/>
              </a:spcBef>
              <a:spcAft>
                <a:spcPts val="800"/>
              </a:spcAft>
              <a:buFont typeface="Arial" panose="020B0604020202020204" pitchFamily="34" charset="0"/>
              <a:buChar char="•"/>
              <a:tabLst>
                <a:tab pos="1828800" algn="l"/>
              </a:tabLst>
            </a:pPr>
            <a:r>
              <a:rPr lang="en-US" sz="1100" dirty="0">
                <a:effectLst/>
                <a:latin typeface="Arial" panose="020B0604020202020204" pitchFamily="34" charset="0"/>
                <a:ea typeface="Arial" panose="020B0604020202020204" pitchFamily="34" charset="0"/>
                <a:cs typeface="Times New Roman" panose="02020603050405020304" pitchFamily="18" charset="0"/>
              </a:rPr>
              <a:t>Apple Valley, Burnsville, and Eagan – indicated they’re interested</a:t>
            </a:r>
          </a:p>
          <a:p>
            <a:pPr marL="742950" lvl="1" indent="-285750">
              <a:buFont typeface="Arial" panose="020B0604020202020204" pitchFamily="34" charset="0"/>
              <a:buChar char="•"/>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Both examples – look at existing housing stock and figure out how we can keep it affordable long term; big concern for cities </a:t>
            </a:r>
          </a:p>
          <a:p>
            <a:pPr marL="342900" marR="0" lvl="0" indent="-342900">
              <a:lnSpc>
                <a:spcPct val="107000"/>
              </a:lnSpc>
              <a:spcBef>
                <a:spcPts val="0"/>
              </a:spcBef>
              <a:spcAft>
                <a:spcPts val="800"/>
              </a:spcAft>
              <a:buFont typeface="Courier New" panose="02070309020205020404" pitchFamily="49" charset="0"/>
              <a:buChar char="o"/>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Courier New" panose="02070309020205020404" pitchFamily="49"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9C2E1D-6F3D-4A6B-80E3-5E6B3A1590A4}" type="slidenum">
              <a:rPr lang="en-US" smtClean="0"/>
              <a:t>14</a:t>
            </a:fld>
            <a:endParaRPr lang="en-US"/>
          </a:p>
        </p:txBody>
      </p:sp>
    </p:spTree>
    <p:extLst>
      <p:ext uri="{BB962C8B-B14F-4D97-AF65-F5344CB8AC3E}">
        <p14:creationId xmlns:p14="http://schemas.microsoft.com/office/powerpoint/2010/main" val="2488693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Closing the racial gap in homeownership is the laser focus of this strategic plan </a:t>
            </a:r>
          </a:p>
          <a:p>
            <a:pPr marL="285750" marR="0" lvl="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Advancing racial equity – everything we do is through this lens;</a:t>
            </a:r>
          </a:p>
          <a:p>
            <a:pPr marL="285750" marR="0" lvl="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the focus of the strategic plan; urgency, needed, and Habitat is well-positioned;</a:t>
            </a:r>
          </a:p>
          <a:p>
            <a:pPr marL="285750" marR="0" lvl="0" indent="-285750">
              <a:lnSpc>
                <a:spcPct val="107000"/>
              </a:lnSpc>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Courier New" panose="02070309020205020404" pitchFamily="49"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Courier New" panose="02070309020205020404" pitchFamily="49"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Special purpose credit program (details on next slide)</a:t>
            </a:r>
          </a:p>
          <a:p>
            <a:pPr marL="0" marR="0" lvl="0" indent="0">
              <a:lnSpc>
                <a:spcPct val="107000"/>
              </a:lnSpc>
              <a:spcBef>
                <a:spcPts val="0"/>
              </a:spcBef>
              <a:spcAft>
                <a:spcPts val="800"/>
              </a:spcAft>
              <a:buFont typeface="Courier New" panose="02070309020205020404" pitchFamily="49"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Courier New" panose="02070309020205020404" pitchFamily="49"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Grassroots local advocacy efforts – The Heights, Minnetonka Mills</a:t>
            </a:r>
          </a:p>
          <a:p>
            <a:pPr marL="0" marR="0" lvl="0" indent="0">
              <a:lnSpc>
                <a:spcPct val="107000"/>
              </a:lnSpc>
              <a:spcBef>
                <a:spcPts val="0"/>
              </a:spcBef>
              <a:spcAft>
                <a:spcPts val="800"/>
              </a:spcAft>
              <a:buFont typeface="Courier New" panose="02070309020205020404" pitchFamily="49"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Courier New" panose="02070309020205020404" pitchFamily="49" charset="0"/>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Minnetonka </a:t>
            </a:r>
          </a:p>
          <a:p>
            <a:pPr marL="285750" marR="0" lvl="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Local advocacy efforts to educate neighbors about affordable housing, Habitat</a:t>
            </a:r>
          </a:p>
          <a:p>
            <a:pPr marL="285750" marR="0" lvl="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feedback/concerns – traffic, home design, etc. </a:t>
            </a:r>
          </a:p>
          <a:p>
            <a:pPr marL="285750" marR="0" lvl="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heard feedback and we’re making modifications</a:t>
            </a:r>
          </a:p>
        </p:txBody>
      </p:sp>
      <p:sp>
        <p:nvSpPr>
          <p:cNvPr id="4" name="Slide Number Placeholder 3"/>
          <p:cNvSpPr>
            <a:spLocks noGrp="1"/>
          </p:cNvSpPr>
          <p:nvPr>
            <p:ph type="sldNum" sz="quarter" idx="5"/>
          </p:nvPr>
        </p:nvSpPr>
        <p:spPr/>
        <p:txBody>
          <a:bodyPr/>
          <a:lstStyle/>
          <a:p>
            <a:fld id="{1D9C2E1D-6F3D-4A6B-80E3-5E6B3A1590A4}" type="slidenum">
              <a:rPr lang="en-US" smtClean="0"/>
              <a:t>15</a:t>
            </a:fld>
            <a:endParaRPr lang="en-US"/>
          </a:p>
        </p:txBody>
      </p:sp>
    </p:spTree>
    <p:extLst>
      <p:ext uri="{BB962C8B-B14F-4D97-AF65-F5344CB8AC3E}">
        <p14:creationId xmlns:p14="http://schemas.microsoft.com/office/powerpoint/2010/main" val="1977683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Arial" panose="020B0604020202020204" pitchFamily="34" charset="0"/>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Special Purpose Credit Program (SPCP)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Special purpose credit has been around for a long time; recently, government entities said it was okay to create a race-based program as long as it’s based on data that demonstrates people have been discriminated against</a:t>
            </a:r>
          </a:p>
          <a:p>
            <a:pPr marL="285750" marR="0" lvl="0" indent="-285750">
              <a:lnSpc>
                <a:spcPct val="107000"/>
              </a:lnSpc>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We’re creating a special purpose credit program that is designed to advance racial equity/advance Black homeownership (support Foundational Black Households) – focused on those who’ve been targets of housing discrimination for generations AND have experienced lower success rates within Habitat’s program</a:t>
            </a:r>
          </a:p>
          <a:p>
            <a:pPr marL="0" marR="0" lvl="0" indent="0">
              <a:lnSpc>
                <a:spcPct val="107000"/>
              </a:lnSpc>
              <a:spcBef>
                <a:spcPts val="0"/>
              </a:spcBef>
              <a:spcAft>
                <a:spcPts val="800"/>
              </a:spcAft>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Key components:</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Cohort model for financial coaching – peer to peer coaching sessions; more content and support </a:t>
            </a:r>
          </a:p>
          <a:p>
            <a:pPr marL="742950" marR="0" lvl="1"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More flexible underwriting – noticed this as a barrier; found areas we could make more flexible to increase access for clients </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 financial assistance – up to an additional $50,000 to use toward the saving requirement and/or for additional purchasing power</a:t>
            </a:r>
          </a:p>
          <a:p>
            <a:pPr marL="1200150" marR="0" lvl="2"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Clients need to have $6,300 in savings at the closing table; this can be a barrier for some, especially if they’re trying to pay off debt; they can use these resources toward that savings requirement</a:t>
            </a:r>
          </a:p>
          <a:p>
            <a:pPr marL="1200150" marR="0" lvl="2"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Can’t be used to pay off debt, but clients can shift these resources to fulfill the savings requirement, then use their savings to pay off debt </a:t>
            </a:r>
          </a:p>
          <a:p>
            <a:pPr marL="742950" marR="0" lvl="1" indent="-285750">
              <a:lnSpc>
                <a:spcPct val="107000"/>
              </a:lnSpc>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Launched to existing Habitat clients in fall 2022</a:t>
            </a:r>
            <a:endParaRPr lang="en-US" dirty="0"/>
          </a:p>
          <a:p>
            <a:endParaRPr lang="en-US" dirty="0"/>
          </a:p>
        </p:txBody>
      </p:sp>
      <p:sp>
        <p:nvSpPr>
          <p:cNvPr id="4" name="Slide Number Placeholder 3"/>
          <p:cNvSpPr>
            <a:spLocks noGrp="1"/>
          </p:cNvSpPr>
          <p:nvPr>
            <p:ph type="sldNum" sz="quarter" idx="5"/>
          </p:nvPr>
        </p:nvSpPr>
        <p:spPr/>
        <p:txBody>
          <a:bodyPr/>
          <a:lstStyle/>
          <a:p>
            <a:fld id="{1D9C2E1D-6F3D-4A6B-80E3-5E6B3A1590A4}" type="slidenum">
              <a:rPr lang="en-US" smtClean="0"/>
              <a:t>16</a:t>
            </a:fld>
            <a:endParaRPr lang="en-US"/>
          </a:p>
        </p:txBody>
      </p:sp>
    </p:spTree>
    <p:extLst>
      <p:ext uri="{BB962C8B-B14F-4D97-AF65-F5344CB8AC3E}">
        <p14:creationId xmlns:p14="http://schemas.microsoft.com/office/powerpoint/2010/main" val="3206797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Courier New" panose="02070309020205020404" pitchFamily="49"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foundation of that house graphic is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community</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How we show up in the community</a:t>
            </a:r>
          </a:p>
          <a:p>
            <a:pPr marL="285750" marR="0" lvl="0" indent="-285750">
              <a:lnSpc>
                <a:spcPct val="107000"/>
              </a:lnSpc>
              <a:spcBef>
                <a:spcPts val="0"/>
              </a:spcBef>
              <a:spcAft>
                <a:spcPts val="800"/>
              </a:spcAft>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How we’re thinking about community partnerships</a:t>
            </a:r>
          </a:p>
          <a:p>
            <a:pPr marL="285750" marR="0" lvl="0" indent="-285750">
              <a:lnSpc>
                <a:spcPct val="107000"/>
              </a:lnSpc>
              <a:spcBef>
                <a:spcPts val="0"/>
              </a:spcBef>
              <a:spcAft>
                <a:spcPts val="800"/>
              </a:spcAft>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Bremer partnership </a:t>
            </a:r>
          </a:p>
          <a:p>
            <a:pPr marL="285750" marR="0" lvl="0" indent="-285750">
              <a:lnSpc>
                <a:spcPct val="107000"/>
              </a:lnSpc>
              <a:spcBef>
                <a:spcPts val="0"/>
              </a:spcBef>
              <a:spcAft>
                <a:spcPts val="800"/>
              </a:spcAft>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3</a:t>
            </a:r>
            <a:r>
              <a:rPr lang="en-US" sz="1800" b="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ReStore</a:t>
            </a:r>
          </a:p>
        </p:txBody>
      </p:sp>
      <p:sp>
        <p:nvSpPr>
          <p:cNvPr id="4" name="Slide Number Placeholder 3"/>
          <p:cNvSpPr>
            <a:spLocks noGrp="1"/>
          </p:cNvSpPr>
          <p:nvPr>
            <p:ph type="sldNum" sz="quarter" idx="5"/>
          </p:nvPr>
        </p:nvSpPr>
        <p:spPr/>
        <p:txBody>
          <a:bodyPr/>
          <a:lstStyle/>
          <a:p>
            <a:fld id="{1D9C2E1D-6F3D-4A6B-80E3-5E6B3A1590A4}" type="slidenum">
              <a:rPr lang="en-US" smtClean="0"/>
              <a:t>17</a:t>
            </a:fld>
            <a:endParaRPr lang="en-US"/>
          </a:p>
        </p:txBody>
      </p:sp>
    </p:spTree>
    <p:extLst>
      <p:ext uri="{BB962C8B-B14F-4D97-AF65-F5344CB8AC3E}">
        <p14:creationId xmlns:p14="http://schemas.microsoft.com/office/powerpoint/2010/main" val="1707680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Arial" panose="020B0604020202020204" pitchFamily="34" charset="0"/>
                <a:ea typeface="+mn-ea"/>
                <a:cs typeface="+mn-cs"/>
              </a:rPr>
              <a:t>Angela Gladney</a:t>
            </a:r>
          </a:p>
          <a:p>
            <a:pPr marL="0" indent="0">
              <a:buFont typeface="Arial" panose="020B0604020202020204" pitchFamily="34" charset="0"/>
              <a:buNone/>
            </a:pPr>
            <a:endParaRPr lang="en-US" sz="1200" b="0" i="0" u="none" strike="noStrike" kern="1200" baseline="0" dirty="0">
              <a:solidFill>
                <a:schemeClr val="tx1"/>
              </a:solidFill>
              <a:latin typeface="Arial" panose="020B0604020202020204" pitchFamily="34" charset="0"/>
              <a:ea typeface="+mn-ea"/>
              <a:cs typeface="+mn-cs"/>
            </a:endParaRPr>
          </a:p>
          <a:p>
            <a:pPr algn="l"/>
            <a:r>
              <a:rPr lang="en-US" sz="1800" b="0" i="0" u="none" strike="noStrike" baseline="0" dirty="0">
                <a:solidFill>
                  <a:srgbClr val="FFFFFF"/>
                </a:solidFill>
                <a:latin typeface="NHaasGroteskTXPro-75Bd" panose="020B0804020202020204" pitchFamily="34" charset="0"/>
              </a:rPr>
              <a:t>Angela had a lifelong dream of owning a home. </a:t>
            </a:r>
            <a:r>
              <a:rPr lang="en-US" sz="1800" b="0" i="0" u="none" strike="noStrike" baseline="0" dirty="0">
                <a:solidFill>
                  <a:srgbClr val="FFFFFF"/>
                </a:solidFill>
                <a:latin typeface="NHaasGroteskTXPro-55Rg" panose="020B0504020202020204" pitchFamily="34" charset="0"/>
              </a:rPr>
              <a:t>She worked toward it for years but fear got in the way. When she learned about Twin Cities Habitat’s </a:t>
            </a:r>
            <a:r>
              <a:rPr lang="en-US" sz="1800" b="0" i="1" u="none" strike="noStrike" baseline="0" dirty="0">
                <a:solidFill>
                  <a:srgbClr val="FFFFFF"/>
                </a:solidFill>
                <a:latin typeface="NHaasGroteskTXPro-56It" panose="020B0504020202090204" pitchFamily="34" charset="0"/>
              </a:rPr>
              <a:t>Advancing Black Homeownership </a:t>
            </a:r>
            <a:r>
              <a:rPr lang="en-US" sz="1800" b="0" i="0" u="none" strike="noStrike" baseline="0" dirty="0">
                <a:solidFill>
                  <a:srgbClr val="FFFFFF"/>
                </a:solidFill>
                <a:latin typeface="NHaasGroteskTXPro-55Rg" panose="020B0504020202020204" pitchFamily="34" charset="0"/>
              </a:rPr>
              <a:t>program, everything changed. Angela met peers who shared her fears—and she got all the support she needed to persevere and unlock her dream.</a:t>
            </a:r>
            <a:endParaRPr lang="en-US" dirty="0"/>
          </a:p>
        </p:txBody>
      </p:sp>
      <p:sp>
        <p:nvSpPr>
          <p:cNvPr id="4" name="Slide Number Placeholder 3"/>
          <p:cNvSpPr>
            <a:spLocks noGrp="1"/>
          </p:cNvSpPr>
          <p:nvPr>
            <p:ph type="sldNum" sz="quarter" idx="5"/>
          </p:nvPr>
        </p:nvSpPr>
        <p:spPr/>
        <p:txBody>
          <a:bodyPr/>
          <a:lstStyle/>
          <a:p>
            <a:fld id="{1D9C2E1D-6F3D-4A6B-80E3-5E6B3A1590A4}" type="slidenum">
              <a:rPr lang="en-US" smtClean="0"/>
              <a:t>18</a:t>
            </a:fld>
            <a:endParaRPr lang="en-US"/>
          </a:p>
        </p:txBody>
      </p:sp>
    </p:spTree>
    <p:extLst>
      <p:ext uri="{BB962C8B-B14F-4D97-AF65-F5344CB8AC3E}">
        <p14:creationId xmlns:p14="http://schemas.microsoft.com/office/powerpoint/2010/main" val="379218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To fund all this amazing work, we’re in a comprehensive campaign to get these additional resources. </a:t>
            </a:r>
          </a:p>
          <a:p>
            <a:pPr marL="171450" indent="-171450">
              <a:buFont typeface="Arial" panose="020B0604020202020204" pitchFamily="34" charset="0"/>
              <a:buChar char="•"/>
            </a:pPr>
            <a:r>
              <a:rPr lang="en-US" b="0" dirty="0"/>
              <a:t>Love this graphic because it shows the growth AND shows our focus on advancing black homeownership</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Where we were (looking back at Multiplying the Impact)</a:t>
            </a:r>
          </a:p>
          <a:p>
            <a:pPr marL="171450" indent="-171450">
              <a:buFont typeface="Arial" panose="020B0604020202020204" pitchFamily="34" charset="0"/>
              <a:buChar char="•"/>
            </a:pPr>
            <a:r>
              <a:rPr lang="en-US" sz="1200" b="0" i="0" u="none" strike="noStrike" baseline="0" dirty="0">
                <a:solidFill>
                  <a:srgbClr val="403F41"/>
                </a:solidFill>
                <a:latin typeface="Arial" panose="020B0604020202020204" pitchFamily="34" charset="0"/>
              </a:rPr>
              <a:t>As the affordable housing crisis was mounting in 2016, we embarked on a journey to multiply our impact. We launched a sustainable mortgage partnership with Bremer Bank and rallied this generous community around Habitat’s mission. </a:t>
            </a:r>
          </a:p>
          <a:p>
            <a:pPr marL="171450" indent="-171450">
              <a:buFont typeface="Arial" panose="020B0604020202020204" pitchFamily="34" charset="0"/>
              <a:buChar char="•"/>
            </a:pPr>
            <a:r>
              <a:rPr lang="en-US" sz="1200" b="0" i="0" u="none" strike="noStrike" baseline="0" dirty="0">
                <a:solidFill>
                  <a:srgbClr val="403F41"/>
                </a:solidFill>
                <a:latin typeface="Arial" panose="020B0604020202020204" pitchFamily="34" charset="0"/>
              </a:rPr>
              <a:t>The result? We reached our ambitious goal of doubling the number of families we serve—from 50 households per year to more than 100.</a:t>
            </a:r>
          </a:p>
          <a:p>
            <a:pPr marL="171450" indent="-171450">
              <a:buFont typeface="Arial" panose="020B0604020202020204" pitchFamily="34" charset="0"/>
              <a:buChar char="•"/>
            </a:pPr>
            <a:r>
              <a:rPr lang="en-US" sz="1200" b="0" i="0" u="none" strike="noStrike" baseline="0" dirty="0">
                <a:solidFill>
                  <a:srgbClr val="403F41"/>
                </a:solidFill>
                <a:latin typeface="Arial" panose="020B0604020202020204" pitchFamily="34" charset="0"/>
              </a:rPr>
              <a:t>Celebrated when we raised $55M – all in, we raised more than $60M</a:t>
            </a:r>
          </a:p>
          <a:p>
            <a:endParaRPr lang="en-US" dirty="0"/>
          </a:p>
          <a:p>
            <a:pPr marL="0" indent="0">
              <a:buFont typeface="Arial" panose="020B0604020202020204" pitchFamily="34" charset="0"/>
              <a:buNone/>
            </a:pPr>
            <a:r>
              <a:rPr lang="en-US" b="1" dirty="0"/>
              <a:t>Where we’re going (2022-2026)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baseline="0" dirty="0">
                <a:solidFill>
                  <a:srgbClr val="403F41"/>
                </a:solidFill>
                <a:latin typeface="Arial" panose="020B0604020202020204" pitchFamily="34" charset="0"/>
              </a:rPr>
              <a:t>Now, we’re building on this strong momentum to take our mission even further. </a:t>
            </a:r>
            <a:r>
              <a:rPr lang="en-US" sz="1200" b="1" i="1" u="none" strike="noStrike" baseline="0" dirty="0">
                <a:solidFill>
                  <a:srgbClr val="403F41"/>
                </a:solidFill>
                <a:latin typeface="Arial" panose="020B0604020202020204" pitchFamily="34" charset="0"/>
              </a:rPr>
              <a:t>With your support, Habitat is poised build forward </a:t>
            </a:r>
            <a:r>
              <a:rPr lang="en-US" sz="1200" b="0" i="0" u="none" strike="noStrike" baseline="0" dirty="0">
                <a:solidFill>
                  <a:srgbClr val="403F41"/>
                </a:solidFill>
                <a:latin typeface="Arial" panose="020B0604020202020204" pitchFamily="34" charset="0"/>
              </a:rPr>
              <a:t>and expand homeownership to a new height of creating an additional 150+ homes per year by 2026 and increasing the percent of Black households we serve toward 25% or more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r>
              <a:rPr lang="en-US" dirty="0"/>
              <a:t>We are building forward together, doing more and better to </a:t>
            </a:r>
            <a:r>
              <a:rPr kumimoji="0" lang="en-US" alt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create an equitable Twin Cities region where all families have access to the transformational power of homeownership. </a:t>
            </a:r>
          </a:p>
          <a:p>
            <a:pPr marL="0" indent="0">
              <a:buFont typeface="Arial" panose="020B0604020202020204" pitchFamily="34" charset="0"/>
              <a:buNone/>
            </a:pPr>
            <a:endParaRPr kumimoji="0" lang="en-US" alt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order to do this, we need to raise $80M </a:t>
            </a:r>
          </a:p>
          <a:p>
            <a:pPr marL="171450" indent="-171450">
              <a:buFont typeface="Arial" panose="020B0604020202020204" pitchFamily="34" charset="0"/>
              <a:buChar char="•"/>
            </a:pPr>
            <a:r>
              <a:rPr kumimoji="0" lang="en-US" alt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Mackenzie Scott’s $13.5M is the lead gift to get us started; now we need to raise $66.5M</a:t>
            </a:r>
          </a:p>
          <a:p>
            <a:pPr marL="171450" indent="-171450">
              <a:buFont typeface="Arial" panose="020B0604020202020204" pitchFamily="34" charset="0"/>
              <a:buChar char="•"/>
            </a:pPr>
            <a:r>
              <a:rPr kumimoji="0" lang="en-US" alt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is a four-year campaign (compared to a five-year MTI campaign)</a:t>
            </a:r>
          </a:p>
          <a:p>
            <a:pPr marL="0" indent="0">
              <a:buFont typeface="Arial" panose="020B0604020202020204" pitchFamily="34" charset="0"/>
              <a:buNone/>
            </a:pPr>
            <a:endParaRPr kumimoji="0" lang="en-US" alt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r>
              <a:rPr lang="en-US" b="1" dirty="0"/>
              <a:t>We’ve been big and bold. We need our donors to be big and bold. </a:t>
            </a:r>
          </a:p>
          <a:p>
            <a:pPr marL="171450" indent="-171450">
              <a:buFont typeface="Arial" panose="020B0604020202020204" pitchFamily="34" charset="0"/>
              <a:buChar char="•"/>
            </a:pPr>
            <a:r>
              <a:rPr lang="en-US" b="0" dirty="0"/>
              <a:t>Don’t want to insult you by asking for too little. </a:t>
            </a:r>
          </a:p>
          <a:p>
            <a:pPr marL="171450" indent="-171450">
              <a:buFont typeface="Arial" panose="020B0604020202020204" pitchFamily="34" charset="0"/>
              <a:buChar char="•"/>
            </a:pPr>
            <a:r>
              <a:rPr lang="en-US" b="0" dirty="0"/>
              <a:t>Want to ask you for $XXX over X years. </a:t>
            </a:r>
          </a:p>
          <a:p>
            <a:pPr marL="171450" indent="-171450">
              <a:buFont typeface="Arial" panose="020B0604020202020204" pitchFamily="34" charset="0"/>
              <a:buChar char="•"/>
            </a:pPr>
            <a:r>
              <a:rPr lang="en-US" b="0" dirty="0"/>
              <a:t>Don’t need an answer today, want you to go home and talk with your family.</a:t>
            </a:r>
          </a:p>
          <a:p>
            <a:pPr marL="171450" indent="-171450">
              <a:buFont typeface="Arial" panose="020B0604020202020204" pitchFamily="34" charset="0"/>
              <a:buChar char="•"/>
            </a:pPr>
            <a:r>
              <a:rPr lang="en-US" b="0" dirty="0"/>
              <a:t>Our job is to follow up if we don’t hear from you</a:t>
            </a:r>
            <a:endParaRPr kumimoji="0" lang="en-US" alt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1D9C2E1D-6F3D-4A6B-80E3-5E6B3A1590A4}" type="slidenum">
              <a:rPr lang="en-US" smtClean="0"/>
              <a:t>19</a:t>
            </a:fld>
            <a:endParaRPr lang="en-US"/>
          </a:p>
        </p:txBody>
      </p:sp>
    </p:spTree>
    <p:extLst>
      <p:ext uri="{BB962C8B-B14F-4D97-AF65-F5344CB8AC3E}">
        <p14:creationId xmlns:p14="http://schemas.microsoft.com/office/powerpoint/2010/main" val="1678830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endParaRPr lang="en-US" dirty="0"/>
          </a:p>
          <a:p>
            <a:r>
              <a:rPr lang="en-US" dirty="0"/>
              <a:t>We’ll share background on the plan, how we got here, etc. </a:t>
            </a:r>
          </a:p>
          <a:p>
            <a:endParaRPr lang="en-US" dirty="0"/>
          </a:p>
          <a:p>
            <a:r>
              <a:rPr lang="en-US" b="0" dirty="0"/>
              <a:t>Pictured on this slide is </a:t>
            </a:r>
            <a:r>
              <a:rPr lang="en-US" b="1" dirty="0"/>
              <a:t>LeAndra </a:t>
            </a:r>
          </a:p>
          <a:p>
            <a:pPr marL="171450" indent="-171450">
              <a:buFont typeface="Arial" panose="020B0604020202020204" pitchFamily="34" charset="0"/>
              <a:buChar char="•"/>
            </a:pPr>
            <a:r>
              <a:rPr lang="en-US" dirty="0"/>
              <a:t>Women Build house - 2019 </a:t>
            </a:r>
          </a:p>
          <a:p>
            <a:pPr marL="171450" indent="-171450">
              <a:buFont typeface="Arial" panose="020B0604020202020204" pitchFamily="34" charset="0"/>
              <a:buChar char="•"/>
            </a:pPr>
            <a:r>
              <a:rPr lang="en-US" dirty="0"/>
              <a:t>Featured in Star Tribune, independent of Habitat, all about her backyard gardening</a:t>
            </a:r>
          </a:p>
          <a:p>
            <a:pPr marL="171450" indent="-171450">
              <a:buFont typeface="Arial" panose="020B0604020202020204" pitchFamily="34" charset="0"/>
              <a:buChar char="•"/>
            </a:pPr>
            <a:r>
              <a:rPr lang="en-US" dirty="0"/>
              <a:t>Other story – LeAndra could have her daughter’s sports team over; they were so proud to be able to host a big gathering like that</a:t>
            </a:r>
          </a:p>
        </p:txBody>
      </p:sp>
      <p:sp>
        <p:nvSpPr>
          <p:cNvPr id="4" name="Slide Number Placeholder 3"/>
          <p:cNvSpPr>
            <a:spLocks noGrp="1"/>
          </p:cNvSpPr>
          <p:nvPr>
            <p:ph type="sldNum" sz="quarter" idx="5"/>
          </p:nvPr>
        </p:nvSpPr>
        <p:spPr/>
        <p:txBody>
          <a:bodyPr/>
          <a:lstStyle/>
          <a:p>
            <a:fld id="{1D9C2E1D-6F3D-4A6B-80E3-5E6B3A1590A4}" type="slidenum">
              <a:rPr lang="en-US" smtClean="0"/>
              <a:t>2</a:t>
            </a:fld>
            <a:endParaRPr lang="en-US"/>
          </a:p>
        </p:txBody>
      </p:sp>
    </p:spTree>
    <p:extLst>
      <p:ext uri="{BB962C8B-B14F-4D97-AF65-F5344CB8AC3E}">
        <p14:creationId xmlns:p14="http://schemas.microsoft.com/office/powerpoint/2010/main" val="2777673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B5DF"/>
                </a:solidFill>
                <a:latin typeface="Arial" panose="020B0604020202020204" pitchFamily="34" charset="0"/>
              </a:rPr>
              <a:t>Let’s </a:t>
            </a:r>
            <a:r>
              <a:rPr lang="en-US" sz="1800" b="1" i="1" u="none" strike="noStrike" baseline="0" dirty="0">
                <a:solidFill>
                  <a:srgbClr val="00B5DF"/>
                </a:solidFill>
                <a:latin typeface="Arial" panose="020B0604020202020204" pitchFamily="34" charset="0"/>
              </a:rPr>
              <a:t>build forward together </a:t>
            </a:r>
            <a:r>
              <a:rPr lang="en-US" sz="1800" b="0" i="0" u="none" strike="noStrike" baseline="0" dirty="0">
                <a:solidFill>
                  <a:srgbClr val="00B5DF"/>
                </a:solidFill>
                <a:latin typeface="Arial" panose="020B0604020202020204" pitchFamily="34" charset="0"/>
              </a:rPr>
              <a:t>to create a community where every family has access to the transformational power of home.</a:t>
            </a:r>
            <a:endParaRPr lang="en-US" dirty="0"/>
          </a:p>
        </p:txBody>
      </p:sp>
      <p:sp>
        <p:nvSpPr>
          <p:cNvPr id="4" name="Slide Number Placeholder 3"/>
          <p:cNvSpPr>
            <a:spLocks noGrp="1"/>
          </p:cNvSpPr>
          <p:nvPr>
            <p:ph type="sldNum" sz="quarter" idx="5"/>
          </p:nvPr>
        </p:nvSpPr>
        <p:spPr/>
        <p:txBody>
          <a:bodyPr/>
          <a:lstStyle/>
          <a:p>
            <a:fld id="{1D9C2E1D-6F3D-4A6B-80E3-5E6B3A1590A4}" type="slidenum">
              <a:rPr lang="en-US" smtClean="0"/>
              <a:t>20</a:t>
            </a:fld>
            <a:endParaRPr lang="en-US"/>
          </a:p>
        </p:txBody>
      </p:sp>
    </p:spTree>
    <p:extLst>
      <p:ext uri="{BB962C8B-B14F-4D97-AF65-F5344CB8AC3E}">
        <p14:creationId xmlns:p14="http://schemas.microsoft.com/office/powerpoint/2010/main" val="3156304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Your financial support is the key that unlocks our bold vision of a vibrant, equitable Twin Cities.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Arial" panose="020B0604020202020204" pitchFamily="34" charset="0"/>
              </a:rPr>
              <a:t>Your support will help us raise $80M over the next four years to expand homeownership, tear down systemic barriers, and create a community where everyone has a place to call home. </a:t>
            </a: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D9C2E1D-6F3D-4A6B-80E3-5E6B3A1590A4}" type="slidenum">
              <a:rPr lang="en-US" smtClean="0"/>
              <a:t>21</a:t>
            </a:fld>
            <a:endParaRPr lang="en-US"/>
          </a:p>
        </p:txBody>
      </p:sp>
    </p:spTree>
    <p:extLst>
      <p:ext uri="{BB962C8B-B14F-4D97-AF65-F5344CB8AC3E}">
        <p14:creationId xmlns:p14="http://schemas.microsoft.com/office/powerpoint/2010/main" val="2774473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C2E1D-6F3D-4A6B-80E3-5E6B3A1590A4}" type="slidenum">
              <a:rPr lang="en-US" smtClean="0"/>
              <a:t>22</a:t>
            </a:fld>
            <a:endParaRPr lang="en-US"/>
          </a:p>
        </p:txBody>
      </p:sp>
    </p:spTree>
    <p:extLst>
      <p:ext uri="{BB962C8B-B14F-4D97-AF65-F5344CB8AC3E}">
        <p14:creationId xmlns:p14="http://schemas.microsoft.com/office/powerpoint/2010/main" val="361485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C2E1D-6F3D-4A6B-80E3-5E6B3A1590A4}" type="slidenum">
              <a:rPr lang="en-US" smtClean="0"/>
              <a:t>23</a:t>
            </a:fld>
            <a:endParaRPr lang="en-US"/>
          </a:p>
        </p:txBody>
      </p:sp>
    </p:spTree>
    <p:extLst>
      <p:ext uri="{BB962C8B-B14F-4D97-AF65-F5344CB8AC3E}">
        <p14:creationId xmlns:p14="http://schemas.microsoft.com/office/powerpoint/2010/main" val="3000234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rPr>
              <a:t>At Habitat we're excited to share the work that we are doing in community to achieve our strategic plan goals and objectives. Follow our work in action.</a:t>
            </a:r>
            <a:endParaRPr lang="en-US" dirty="0"/>
          </a:p>
        </p:txBody>
      </p:sp>
      <p:sp>
        <p:nvSpPr>
          <p:cNvPr id="4" name="Slide Number Placeholder 3"/>
          <p:cNvSpPr>
            <a:spLocks noGrp="1"/>
          </p:cNvSpPr>
          <p:nvPr>
            <p:ph type="sldNum" sz="quarter" idx="5"/>
          </p:nvPr>
        </p:nvSpPr>
        <p:spPr/>
        <p:txBody>
          <a:bodyPr/>
          <a:lstStyle/>
          <a:p>
            <a:fld id="{1D9C2E1D-6F3D-4A6B-80E3-5E6B3A1590A4}" type="slidenum">
              <a:rPr lang="en-US" smtClean="0"/>
              <a:t>24</a:t>
            </a:fld>
            <a:endParaRPr lang="en-US"/>
          </a:p>
        </p:txBody>
      </p:sp>
    </p:spTree>
    <p:extLst>
      <p:ext uri="{BB962C8B-B14F-4D97-AF65-F5344CB8AC3E}">
        <p14:creationId xmlns:p14="http://schemas.microsoft.com/office/powerpoint/2010/main" val="1875671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rPr>
              <a:t>At Habitat we're excited to share the work that we are doing in community to achieve our strategic plan goals and objectives. Follow our work in action.</a:t>
            </a:r>
            <a:endParaRPr lang="en-US" dirty="0"/>
          </a:p>
        </p:txBody>
      </p:sp>
      <p:sp>
        <p:nvSpPr>
          <p:cNvPr id="4" name="Slide Number Placeholder 3"/>
          <p:cNvSpPr>
            <a:spLocks noGrp="1"/>
          </p:cNvSpPr>
          <p:nvPr>
            <p:ph type="sldNum" sz="quarter" idx="5"/>
          </p:nvPr>
        </p:nvSpPr>
        <p:spPr/>
        <p:txBody>
          <a:bodyPr/>
          <a:lstStyle/>
          <a:p>
            <a:fld id="{1D9C2E1D-6F3D-4A6B-80E3-5E6B3A1590A4}" type="slidenum">
              <a:rPr lang="en-US" smtClean="0"/>
              <a:t>25</a:t>
            </a:fld>
            <a:endParaRPr lang="en-US"/>
          </a:p>
        </p:txBody>
      </p:sp>
    </p:spTree>
    <p:extLst>
      <p:ext uri="{BB962C8B-B14F-4D97-AF65-F5344CB8AC3E}">
        <p14:creationId xmlns:p14="http://schemas.microsoft.com/office/powerpoint/2010/main" val="520317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baseline="0" dirty="0"/>
              <a:t>ALT VERSION – less detail</a:t>
            </a:r>
          </a:p>
          <a:p>
            <a:pPr marL="0" indent="0">
              <a:buFontTx/>
              <a:buNone/>
            </a:pPr>
            <a:endParaRPr lang="en-US" b="1" baseline="0" dirty="0"/>
          </a:p>
          <a:p>
            <a:pPr marL="0" indent="0">
              <a:buFontTx/>
              <a:buNone/>
            </a:pPr>
            <a:endParaRPr lang="en-US" b="1" baseline="0" dirty="0"/>
          </a:p>
          <a:p>
            <a:pPr marL="0" indent="0">
              <a:buFontTx/>
              <a:buNone/>
            </a:pPr>
            <a:r>
              <a:rPr lang="en-US" b="1" baseline="0" dirty="0"/>
              <a:t>Families partner to buy a home with us in a variety of ways </a:t>
            </a:r>
            <a:r>
              <a:rPr lang="en-US" b="0" baseline="0" dirty="0"/>
              <a:t>[no need to get all the detail here for most donors, adjust as appropriate]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When we talk about Doing More, it’s grounded in this idea that we offer a variety of choices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Our goal this year is 129 closings total; 64 or 65 closings are the Habitat-developed; the other half are open market</a:t>
            </a:r>
          </a:p>
          <a:p>
            <a:pPr marL="0" indent="0">
              <a:buFontTx/>
              <a:buNone/>
            </a:pPr>
            <a:endParaRPr lang="en-US" b="0" baseline="0" dirty="0"/>
          </a:p>
          <a:p>
            <a:pPr marL="0" indent="0">
              <a:buFontTx/>
              <a:buNone/>
            </a:pPr>
            <a:r>
              <a:rPr lang="en-US" b="1" baseline="0" dirty="0"/>
              <a:t>We’re able to offer all these choices because of our mortgage partnership with Bremer</a:t>
            </a:r>
          </a:p>
          <a:p>
            <a:pPr marL="171450" indent="-171450">
              <a:buFont typeface="Arial" panose="020B0604020202020204" pitchFamily="34" charset="0"/>
              <a:buChar char="•"/>
            </a:pPr>
            <a:r>
              <a:rPr lang="en-US" b="0" baseline="0" dirty="0"/>
              <a:t>Launched partnership in the last strategic plan – Bremer buys our mortgages, below-market interest rate</a:t>
            </a:r>
          </a:p>
          <a:p>
            <a:pPr marL="171450" indent="-171450">
              <a:buFont typeface="Arial" panose="020B0604020202020204" pitchFamily="34" charset="0"/>
              <a:buChar char="•"/>
            </a:pPr>
            <a:r>
              <a:rPr lang="en-US" b="0" baseline="0" dirty="0"/>
              <a:t>Renewed this partnership in 2022; </a:t>
            </a:r>
          </a:p>
          <a:p>
            <a:pPr marL="171450" indent="-171450">
              <a:buFont typeface="Arial" panose="020B0604020202020204" pitchFamily="34" charset="0"/>
              <a:buChar char="•"/>
            </a:pPr>
            <a:r>
              <a:rPr lang="en-US" b="0" baseline="0" dirty="0"/>
              <a:t>We do have to adjust the interest rate periodically based on the market, Bremer continues to be committed to the below-market rate </a:t>
            </a:r>
          </a:p>
          <a:p>
            <a:pPr marL="171450" indent="-171450">
              <a:buFont typeface="Arial" panose="020B0604020202020204" pitchFamily="34" charset="0"/>
              <a:buChar char="•"/>
            </a:pPr>
            <a:r>
              <a:rPr lang="en-US" b="0" baseline="0" dirty="0"/>
              <a:t>We have really strong leadership and partnership with Bremer </a:t>
            </a:r>
          </a:p>
          <a:p>
            <a:pPr marL="171450" indent="-171450">
              <a:buFont typeface="Arial" panose="020B0604020202020204" pitchFamily="34" charset="0"/>
              <a:buChar char="•"/>
            </a:pPr>
            <a:endParaRPr lang="en-US" b="1" baseline="0" dirty="0"/>
          </a:p>
          <a:p>
            <a:pPr marL="0" indent="0">
              <a:buFont typeface="Arial" panose="020B0604020202020204" pitchFamily="34" charset="0"/>
              <a:buNone/>
            </a:pPr>
            <a:r>
              <a:rPr lang="en-US" b="1" baseline="0" dirty="0"/>
              <a:t>Offer some detail as appropriate</a:t>
            </a:r>
          </a:p>
          <a:p>
            <a:pPr marL="171450" indent="-171450">
              <a:buFont typeface="Arial" panose="020B0604020202020204" pitchFamily="34" charset="0"/>
              <a:buChar char="•"/>
            </a:pPr>
            <a:r>
              <a:rPr lang="en-US" dirty="0"/>
              <a:t>Bucket 1 is new construction using volunteers </a:t>
            </a:r>
          </a:p>
          <a:p>
            <a:pPr marL="628650" lvl="1" indent="-171450">
              <a:buFont typeface="Arial" panose="020B0604020202020204" pitchFamily="34" charset="0"/>
              <a:buChar char="•"/>
            </a:pPr>
            <a:r>
              <a:rPr lang="en-US" dirty="0"/>
              <a:t>We won’t back away from these ‘traditional builds’ </a:t>
            </a:r>
          </a:p>
          <a:p>
            <a:pPr marL="628650" lvl="1" indent="-171450">
              <a:buFont typeface="Arial" panose="020B0604020202020204" pitchFamily="34" charset="0"/>
              <a:buChar char="•"/>
            </a:pPr>
            <a:r>
              <a:rPr lang="en-US" dirty="0"/>
              <a:t>So critical to our work and community engagement</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Bucket 2 is buybacks and rehabs using volunteer labor</a:t>
            </a:r>
          </a:p>
          <a:p>
            <a:pPr marL="628650" lvl="1" indent="-171450">
              <a:buFont typeface="Arial" panose="020B0604020202020204" pitchFamily="34" charset="0"/>
              <a:buChar char="•"/>
            </a:pPr>
            <a:r>
              <a:rPr lang="en-US" dirty="0"/>
              <a:t>Call it Next Generation because we the next family / generation gets to move in</a:t>
            </a:r>
          </a:p>
          <a:p>
            <a:pPr marL="628650" lvl="1" indent="-171450">
              <a:buFont typeface="Arial" panose="020B0604020202020204" pitchFamily="34" charset="0"/>
              <a:buChar char="•"/>
            </a:pPr>
            <a:r>
              <a:rPr lang="en-US" dirty="0"/>
              <a:t>Next Generation home finishes too – new flooring, trim, paint, etc. as needed</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Bucket 3 is quick rehabs, don’t require much work, use sub contactor labor - portfolio acquisition (ABWK work)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Focus on first and second ring communities </a:t>
            </a:r>
          </a:p>
          <a:p>
            <a:pPr marL="628650" lvl="1" indent="-171450">
              <a:buFont typeface="Arial" panose="020B0604020202020204" pitchFamily="34" charset="0"/>
              <a:buChar char="•"/>
            </a:pPr>
            <a:r>
              <a:rPr lang="en-US" dirty="0"/>
              <a:t>We can make a cash offer and close quickly</a:t>
            </a:r>
          </a:p>
          <a:p>
            <a:pPr marL="628650" lvl="1" indent="-171450">
              <a:buFont typeface="Arial" panose="020B0604020202020204" pitchFamily="34" charset="0"/>
              <a:buChar char="•"/>
            </a:pPr>
            <a:r>
              <a:rPr lang="en-US" dirty="0"/>
              <a:t>Increases what we have for homebuyers</a:t>
            </a:r>
          </a:p>
          <a:p>
            <a:pPr marL="628650" lvl="1" indent="-171450">
              <a:buFont typeface="Arial" panose="020B0604020202020204" pitchFamily="34" charset="0"/>
              <a:buChar char="•"/>
            </a:pPr>
            <a:r>
              <a:rPr lang="en-US" dirty="0"/>
              <a:t>Keeps these properties out of the hands of investors/flippers</a:t>
            </a:r>
          </a:p>
          <a:p>
            <a:pPr marL="628650" lvl="1" indent="-171450">
              <a:buFont typeface="Arial" panose="020B0604020202020204" pitchFamily="34" charset="0"/>
              <a:buChar char="•"/>
            </a:pPr>
            <a:r>
              <a:rPr lang="en-US" dirty="0"/>
              <a:t>Ideally the homes would be turn-key, but it’s difficult to find that; we do some rehab work </a:t>
            </a:r>
          </a:p>
          <a:p>
            <a:pPr marL="628650" lvl="1" indent="-171450">
              <a:buFont typeface="Arial" panose="020B0604020202020204" pitchFamily="34" charset="0"/>
              <a:buChar char="•"/>
            </a:pPr>
            <a:r>
              <a:rPr lang="en-US" dirty="0"/>
              <a:t>Shifting our strategy this year to do even more of this approach </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Bucket 5 Open Market- Habitat doesn’t own the home, applicant uses Habitat mortgage</a:t>
            </a:r>
          </a:p>
        </p:txBody>
      </p:sp>
      <p:sp>
        <p:nvSpPr>
          <p:cNvPr id="4" name="Slide Number Placeholder 3"/>
          <p:cNvSpPr>
            <a:spLocks noGrp="1"/>
          </p:cNvSpPr>
          <p:nvPr>
            <p:ph type="sldNum" sz="quarter" idx="5"/>
          </p:nvPr>
        </p:nvSpPr>
        <p:spPr/>
        <p:txBody>
          <a:bodyPr/>
          <a:lstStyle/>
          <a:p>
            <a:fld id="{1D9C2E1D-6F3D-4A6B-80E3-5E6B3A1590A4}" type="slidenum">
              <a:rPr lang="en-US" smtClean="0"/>
              <a:t>27</a:t>
            </a:fld>
            <a:endParaRPr lang="en-US"/>
          </a:p>
        </p:txBody>
      </p:sp>
    </p:spTree>
    <p:extLst>
      <p:ext uri="{BB962C8B-B14F-4D97-AF65-F5344CB8AC3E}">
        <p14:creationId xmlns:p14="http://schemas.microsoft.com/office/powerpoint/2010/main" val="2992162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spcBef>
                <a:spcPts val="0"/>
              </a:spcBef>
              <a:spcAft>
                <a:spcPts val="0"/>
              </a:spcAft>
              <a:buFont typeface="Arial" panose="020B0604020202020204" pitchFamily="34" charset="0"/>
              <a:buChar char="•"/>
              <a:tabLst>
                <a:tab pos="457200" algn="l"/>
                <a:tab pos="457200" algn="l"/>
              </a:tabLst>
            </a:pPr>
            <a:r>
              <a:rPr lang="en-US" sz="1200" b="1" dirty="0">
                <a:effectLst/>
                <a:latin typeface="Minion Pro" panose="02040503050201020203" pitchFamily="18" charset="0"/>
                <a:ea typeface="NeueHaasGroteskText Pro" panose="020B0504020202020204" pitchFamily="34" charset="0"/>
                <a:cs typeface="Times New Roman" panose="02020603050405020304" pitchFamily="18" charset="0"/>
              </a:rPr>
              <a:t>New Mission statement </a:t>
            </a:r>
          </a:p>
          <a:p>
            <a:pPr marL="742950" marR="0" lvl="1" indent="-285750">
              <a:spcBef>
                <a:spcPts val="0"/>
              </a:spcBef>
              <a:spcAft>
                <a:spcPts val="0"/>
              </a:spcAft>
              <a:buFont typeface="Arial" panose="020B0604020202020204" pitchFamily="34" charset="0"/>
              <a:buChar char="•"/>
              <a:tabLst>
                <a:tab pos="457200" algn="l"/>
                <a:tab pos="457200" algn="l"/>
              </a:tabLst>
            </a:pPr>
            <a:r>
              <a:rPr lang="en-US" sz="1200" b="1" dirty="0">
                <a:effectLst/>
                <a:latin typeface="Minion Pro" panose="02040503050201020203" pitchFamily="18" charset="0"/>
                <a:ea typeface="NeueHaasGroteskText Pro" panose="020B0504020202020204" pitchFamily="34" charset="0"/>
                <a:cs typeface="Times New Roman" panose="02020603050405020304" pitchFamily="18" charset="0"/>
              </a:rPr>
              <a:t>“Create, preserve, and promote homeownership” </a:t>
            </a:r>
            <a:r>
              <a:rPr lang="en-US" sz="1200" dirty="0">
                <a:effectLst/>
                <a:latin typeface="Minion Pro" panose="02040503050201020203" pitchFamily="18" charset="0"/>
                <a:ea typeface="NeueHaasGroteskText Pro" panose="020B0504020202020204" pitchFamily="34" charset="0"/>
                <a:cs typeface="Times New Roman" panose="02020603050405020304" pitchFamily="18" charset="0"/>
              </a:rPr>
              <a:t>because we believe in the transformational power of home – homeownership is linked to healthier live, stronger education outcomes, a viable workforce, and generational wealth</a:t>
            </a:r>
          </a:p>
          <a:p>
            <a:pPr marL="742950" marR="0" lvl="1" indent="-285750">
              <a:spcBef>
                <a:spcPts val="0"/>
              </a:spcBef>
              <a:spcAft>
                <a:spcPts val="0"/>
              </a:spcAft>
              <a:buFont typeface="Arial" panose="020B0604020202020204" pitchFamily="34" charset="0"/>
              <a:buChar char="•"/>
              <a:tabLst>
                <a:tab pos="457200" algn="l"/>
                <a:tab pos="457200" algn="l"/>
              </a:tabLst>
            </a:pPr>
            <a:r>
              <a:rPr lang="en-US" sz="1200" b="1" dirty="0">
                <a:effectLst/>
                <a:latin typeface="Minion Pro" panose="02040503050201020203" pitchFamily="18" charset="0"/>
                <a:ea typeface="NeueHaasGroteskText Pro" panose="020B0504020202020204" pitchFamily="34" charset="0"/>
                <a:cs typeface="Times New Roman" panose="02020603050405020304" pitchFamily="18" charset="0"/>
              </a:rPr>
              <a:t>“bring people together</a:t>
            </a:r>
            <a:r>
              <a:rPr lang="en-US" sz="1200" dirty="0">
                <a:effectLst/>
                <a:latin typeface="Minion Pro" panose="02040503050201020203" pitchFamily="18" charset="0"/>
                <a:ea typeface="NeueHaasGroteskText Pro" panose="020B0504020202020204" pitchFamily="34" charset="0"/>
                <a:cs typeface="Times New Roman" panose="02020603050405020304" pitchFamily="18" charset="0"/>
              </a:rPr>
              <a:t>” is what sets us apart from just any housing developer – we bring together people from all walks of life</a:t>
            </a:r>
          </a:p>
          <a:p>
            <a:pPr marL="742950" marR="0" lvl="1" indent="-285750">
              <a:spcBef>
                <a:spcPts val="0"/>
              </a:spcBef>
              <a:spcAft>
                <a:spcPts val="0"/>
              </a:spcAft>
              <a:buFont typeface="Arial" panose="020B0604020202020204" pitchFamily="34" charset="0"/>
              <a:buChar char="•"/>
              <a:tabLst>
                <a:tab pos="457200" algn="l"/>
                <a:tab pos="457200" algn="l"/>
              </a:tabLst>
            </a:pPr>
            <a:r>
              <a:rPr lang="en-US" sz="1200" b="1" dirty="0">
                <a:effectLst/>
                <a:latin typeface="Minion Pro" panose="02040503050201020203" pitchFamily="18" charset="0"/>
                <a:ea typeface="NeueHaasGroteskText Pro" panose="020B0504020202020204" pitchFamily="34" charset="0"/>
                <a:cs typeface="Times New Roman" panose="02020603050405020304" pitchFamily="18" charset="0"/>
              </a:rPr>
              <a:t>Advance racial equity </a:t>
            </a:r>
            <a:r>
              <a:rPr lang="en-US" sz="1200" dirty="0">
                <a:effectLst/>
                <a:latin typeface="Minion Pro" panose="02040503050201020203" pitchFamily="18" charset="0"/>
                <a:ea typeface="NeueHaasGroteskText Pro" panose="020B0504020202020204" pitchFamily="34" charset="0"/>
                <a:cs typeface="Times New Roman" panose="02020603050405020304" pitchFamily="18" charset="0"/>
              </a:rPr>
              <a:t>– need to turn the tide on our racial gaps and build a more vibrant, equitable Twin Cities community</a:t>
            </a:r>
          </a:p>
          <a:p>
            <a:pPr marL="742950" marR="0" lvl="1" indent="-285750">
              <a:spcBef>
                <a:spcPts val="0"/>
              </a:spcBef>
              <a:spcAft>
                <a:spcPts val="0"/>
              </a:spcAft>
              <a:buFont typeface="Arial" panose="020B0604020202020204" pitchFamily="34" charset="0"/>
              <a:buChar char="•"/>
              <a:tabLst>
                <a:tab pos="457200" algn="l"/>
                <a:tab pos="457200" algn="l"/>
              </a:tabLst>
            </a:pPr>
            <a:endParaRPr lang="en-US" sz="1200" dirty="0">
              <a:effectLst/>
              <a:latin typeface="Minion Pro" panose="02040503050201020203" pitchFamily="18" charset="0"/>
              <a:ea typeface="NeueHaasGroteskText Pro" panose="020B0504020202020204" pitchFamily="34" charset="0"/>
              <a:cs typeface="Times New Roman" panose="02020603050405020304" pitchFamily="18" charset="0"/>
            </a:endParaRPr>
          </a:p>
          <a:p>
            <a:pPr marL="285750" marR="0" lvl="0" indent="-285750">
              <a:spcBef>
                <a:spcPts val="0"/>
              </a:spcBef>
              <a:spcAft>
                <a:spcPts val="1200"/>
              </a:spcAft>
              <a:buFont typeface="Arial" panose="020B0604020202020204" pitchFamily="34" charset="0"/>
              <a:buChar char="•"/>
              <a:tabLst>
                <a:tab pos="457200" algn="l"/>
                <a:tab pos="457200" algn="l"/>
              </a:tabLst>
            </a:pPr>
            <a:r>
              <a:rPr lang="en-US" sz="1200" dirty="0">
                <a:effectLst/>
                <a:latin typeface="Minion Pro" panose="02040503050201020203" pitchFamily="18" charset="0"/>
                <a:ea typeface="NeueHaasGroteskText Pro" panose="020B0504020202020204" pitchFamily="34" charset="0"/>
                <a:cs typeface="Times New Roman" panose="02020603050405020304" pitchFamily="18" charset="0"/>
              </a:rPr>
              <a:t>Twin Cities Habitat is a leader</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tab pos="457200" algn="l"/>
                <a:tab pos="457200" algn="l"/>
              </a:tabLst>
              <a:defRPr/>
            </a:pPr>
            <a:r>
              <a:rPr lang="en-US" sz="1800" b="0" i="0" u="none" strike="noStrike" baseline="0" dirty="0">
                <a:solidFill>
                  <a:srgbClr val="403F41"/>
                </a:solidFill>
                <a:latin typeface="Arial" panose="020B0604020202020204" pitchFamily="34" charset="0"/>
              </a:rPr>
              <a:t>Twin Cities Habitat for Humanity is the largest affordable homeownership builder in the seven-county metro area and is an innovative leader across Habitat for Humanity’s global network. </a:t>
            </a:r>
            <a:endParaRPr lang="en-US" sz="1200" b="0" i="0" u="none" strike="noStrike" baseline="0" dirty="0">
              <a:solidFill>
                <a:schemeClr val="tx1"/>
              </a:solidFill>
              <a:effectLst/>
              <a:latin typeface="Minion Pro" panose="02040503050201020203" pitchFamily="18"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tab pos="457200" algn="l"/>
                <a:tab pos="457200" algn="l"/>
              </a:tabLst>
              <a:defRPr/>
            </a:pPr>
            <a:r>
              <a:rPr lang="en-US" sz="1800" b="0" i="0" u="none" strike="noStrike" baseline="0" dirty="0">
                <a:solidFill>
                  <a:srgbClr val="00B5DF"/>
                </a:solidFill>
                <a:latin typeface="Arial" panose="020B0604020202020204" pitchFamily="34" charset="0"/>
              </a:rPr>
              <a:t>Since 1985, more than 1,600 families have unlocked the dream of homeownership with Twin Cities Habitat. </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tab pos="457200" algn="l"/>
                <a:tab pos="457200" algn="l"/>
              </a:tabLst>
              <a:defRPr/>
            </a:pPr>
            <a:r>
              <a:rPr lang="en-US" sz="1800" b="0" i="0" u="none" strike="noStrike" baseline="0" dirty="0">
                <a:solidFill>
                  <a:srgbClr val="00B5DF"/>
                </a:solidFill>
                <a:latin typeface="Arial" panose="020B0604020202020204" pitchFamily="34" charset="0"/>
              </a:rPr>
              <a:t>Thousands more have stabilized and improved their housing, finances, and quality of life through our programs. </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tab pos="457200" algn="l"/>
                <a:tab pos="457200" algn="l"/>
              </a:tabLst>
              <a:defRPr/>
            </a:pPr>
            <a:r>
              <a:rPr lang="en-US" sz="1800" b="0" i="0" u="none" strike="noStrike" baseline="0" dirty="0">
                <a:solidFill>
                  <a:srgbClr val="00B5DF"/>
                </a:solidFill>
                <a:latin typeface="Arial" panose="020B0604020202020204" pitchFamily="34" charset="0"/>
              </a:rPr>
              <a:t>We can’t do this work without the generous community of donors, volunteers, advocates, and partners</a:t>
            </a:r>
          </a:p>
          <a:p>
            <a:pPr marL="1200150" marR="0" lvl="2"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tab pos="457200" algn="l"/>
                <a:tab pos="457200" algn="l"/>
              </a:tabLst>
              <a:defRPr/>
            </a:pPr>
            <a:r>
              <a:rPr lang="en-US" sz="1800" b="0" i="0" u="none" strike="noStrike" baseline="0" dirty="0">
                <a:solidFill>
                  <a:srgbClr val="00B5DF"/>
                </a:solidFill>
                <a:latin typeface="Arial" panose="020B0604020202020204" pitchFamily="34" charset="0"/>
              </a:rPr>
              <a:t>Volunteerism during covid – starts and stops; we relied heavily on regular crews to carry us through; we’re working back up to those pre-covid volunteer numbers</a:t>
            </a:r>
          </a:p>
          <a:p>
            <a:pPr marL="1200150" marR="0" lvl="2"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tab pos="457200" algn="l"/>
                <a:tab pos="457200" algn="l"/>
              </a:tabLst>
              <a:defRPr/>
            </a:pPr>
            <a:r>
              <a:rPr lang="en-US" sz="1800" b="0" i="0" u="none" strike="noStrike" baseline="0" dirty="0">
                <a:solidFill>
                  <a:srgbClr val="00B5DF"/>
                </a:solidFill>
                <a:latin typeface="Arial" panose="020B0604020202020204" pitchFamily="34" charset="0"/>
              </a:rPr>
              <a:t>We also adjusted our volunteer totals; better experience with a smaller crew; used to be at 15-18 volunteers per site; shifting toward a cap of 12</a:t>
            </a:r>
          </a:p>
          <a:p>
            <a:pPr marL="1200150" marR="0" lvl="2"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tab pos="457200" algn="l"/>
                <a:tab pos="457200" algn="l"/>
              </a:tabLst>
              <a:defRPr/>
            </a:pPr>
            <a:r>
              <a:rPr lang="en-US" sz="1800" b="0" i="0" u="none" strike="noStrike" baseline="0" dirty="0">
                <a:solidFill>
                  <a:srgbClr val="00B5DF"/>
                </a:solidFill>
                <a:latin typeface="Arial" panose="020B0604020202020204" pitchFamily="34" charset="0"/>
              </a:rPr>
              <a:t>Plenty of eagerness to get back building</a:t>
            </a:r>
            <a:endParaRPr lang="en-US" sz="1800" b="0" i="0" u="none" strike="noStrike" baseline="0" dirty="0">
              <a:solidFill>
                <a:srgbClr val="000000"/>
              </a:solidFill>
              <a:latin typeface="Arial" panose="020B0604020202020204" pitchFamily="34" charset="0"/>
            </a:endParaRP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D9C2E1D-6F3D-4A6B-80E3-5E6B3A1590A4}" type="slidenum">
              <a:rPr lang="en-US" smtClean="0"/>
              <a:t>3</a:t>
            </a:fld>
            <a:endParaRPr lang="en-US"/>
          </a:p>
        </p:txBody>
      </p:sp>
    </p:spTree>
    <p:extLst>
      <p:ext uri="{BB962C8B-B14F-4D97-AF65-F5344CB8AC3E}">
        <p14:creationId xmlns:p14="http://schemas.microsoft.com/office/powerpoint/2010/main" val="2840281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What we do </a:t>
            </a:r>
          </a:p>
          <a:p>
            <a:pPr marL="0" indent="0">
              <a:buFontTx/>
              <a:buNone/>
            </a:pPr>
            <a:endParaRPr lang="en-US" baseline="0" dirty="0"/>
          </a:p>
          <a:p>
            <a:pPr marL="171450" indent="-171450">
              <a:buFont typeface="Arial" panose="020B0604020202020204" pitchFamily="34" charset="0"/>
              <a:buChar char="•"/>
            </a:pPr>
            <a:r>
              <a:rPr lang="en-US" b="1" baseline="0" dirty="0"/>
              <a:t>Create Homeownership</a:t>
            </a:r>
          </a:p>
          <a:p>
            <a:pPr marL="628650" lvl="1" indent="-171450">
              <a:buFont typeface="Arial" panose="020B0604020202020204" pitchFamily="34" charset="0"/>
              <a:buChar char="•"/>
            </a:pPr>
            <a:r>
              <a:rPr lang="en-US" baseline="0" dirty="0"/>
              <a:t>Most people know Habitat for our Homeownership Program. Families partner with us to achieve stable, affordable homeownership. (More detail on following slides)</a:t>
            </a:r>
          </a:p>
          <a:p>
            <a:pPr marL="628650" lvl="1"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aseline="0" dirty="0"/>
              <a:t>We also have programs to </a:t>
            </a:r>
            <a:r>
              <a:rPr lang="en-US" b="1" baseline="0" dirty="0"/>
              <a:t>Preserve Homeownership </a:t>
            </a:r>
            <a:r>
              <a:rPr lang="en-US" baseline="0" dirty="0"/>
              <a:t>– Home Repair Program, Mortgage Foreclosure Prevention, and Post-Purchase Mortgage Servicing and Homeownership Support</a:t>
            </a:r>
          </a:p>
          <a:p>
            <a:pPr marL="628650" lvl="1" indent="-171450">
              <a:buFont typeface="Arial" panose="020B0604020202020204" pitchFamily="34" charset="0"/>
              <a:buChar char="•"/>
            </a:pPr>
            <a:r>
              <a:rPr lang="en-US" baseline="0" dirty="0"/>
              <a:t>A Brush with Kindness remains an important part of our work</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1" baseline="0" dirty="0"/>
              <a:t>Advocacy </a:t>
            </a:r>
            <a:r>
              <a:rPr lang="en-US" baseline="0" dirty="0"/>
              <a:t>– local, state, and federal</a:t>
            </a:r>
          </a:p>
          <a:p>
            <a:pPr marL="628650" lvl="1" indent="-171450">
              <a:buFont typeface="Arial" panose="020B0604020202020204" pitchFamily="34" charset="0"/>
              <a:buChar char="•"/>
            </a:pPr>
            <a:r>
              <a:rPr lang="en-US" baseline="0" dirty="0"/>
              <a:t>Want to ensure we have a seat at the table to promote affordable housing across the housing continuum</a:t>
            </a:r>
          </a:p>
          <a:p>
            <a:pPr marL="628650" lvl="1" indent="-171450">
              <a:buFont typeface="Arial" panose="020B0604020202020204" pitchFamily="34" charset="0"/>
              <a:buChar char="•"/>
            </a:pPr>
            <a:r>
              <a:rPr lang="en-US" baseline="0" dirty="0"/>
              <a:t>Local grassroots advocacy efforts are becoming even more important, as we push for some townhome projects/ higher density projects in our communities</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1" baseline="0" dirty="0"/>
              <a:t>Global engagement </a:t>
            </a:r>
            <a:r>
              <a:rPr lang="en-US" baseline="0" dirty="0"/>
              <a:t>– financial commitment to Habitat affiliates around the globe; opportunities for local and global travel</a:t>
            </a:r>
          </a:p>
          <a:p>
            <a:pPr marL="628650" lvl="1" indent="-171450">
              <a:buFont typeface="Arial" panose="020B0604020202020204" pitchFamily="34" charset="0"/>
              <a:buChar char="•"/>
            </a:pPr>
            <a:r>
              <a:rPr lang="en-US" baseline="0" dirty="0"/>
              <a:t>We’re part of a global network of Habitat affiliates</a:t>
            </a:r>
          </a:p>
          <a:p>
            <a:pPr marL="628650" lvl="1" indent="-171450">
              <a:buFont typeface="Arial" panose="020B0604020202020204" pitchFamily="34" charset="0"/>
              <a:buChar char="•"/>
            </a:pPr>
            <a:r>
              <a:rPr lang="en-US" baseline="0" dirty="0"/>
              <a:t>Pre-covid, we supported through Global village trips – hopeful those will resume in late 2023 </a:t>
            </a:r>
          </a:p>
          <a:p>
            <a:pPr marL="628650" lvl="1" indent="-171450">
              <a:buFont typeface="Arial" panose="020B0604020202020204" pitchFamily="34" charset="0"/>
              <a:buChar char="•"/>
            </a:pPr>
            <a:r>
              <a:rPr lang="en-US" baseline="0" dirty="0"/>
              <a:t>Even without the GV trips, we continue to support global engagement through the Global Impact Fund – fund affiliate partners directly; Haiti, Ethiopia, Nicaragua, Dominican Republic, Guatemala; also contribute to HFH global mission ‘greatest need fund’ – that’s how we contributed to HFH’s response in and around Ukraine</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1" baseline="0" dirty="0"/>
              <a:t>ReStore Home Improvement Outlets </a:t>
            </a:r>
            <a:r>
              <a:rPr lang="en-US" baseline="0" dirty="0"/>
              <a:t>– social enterprise that generates funds for our mission; locations in Minneapolis and New Brighton with plans for a third location soon</a:t>
            </a:r>
          </a:p>
          <a:p>
            <a:pPr marL="628650" lvl="1" indent="-171450">
              <a:buFont typeface="Arial" panose="020B0604020202020204" pitchFamily="34" charset="0"/>
              <a:buChar char="•"/>
            </a:pPr>
            <a:r>
              <a:rPr lang="en-US" baseline="0" dirty="0"/>
              <a:t>Last strategic plan – added 2</a:t>
            </a:r>
            <a:r>
              <a:rPr lang="en-US" baseline="30000" dirty="0"/>
              <a:t>nd</a:t>
            </a:r>
            <a:r>
              <a:rPr lang="en-US" baseline="0" dirty="0"/>
              <a:t> store</a:t>
            </a:r>
          </a:p>
          <a:p>
            <a:pPr marL="628650" lvl="1" indent="-171450">
              <a:buFont typeface="Arial" panose="020B0604020202020204" pitchFamily="34" charset="0"/>
              <a:buChar char="•"/>
            </a:pPr>
            <a:r>
              <a:rPr lang="en-US" baseline="0" dirty="0"/>
              <a:t>This plan – exploring a 3</a:t>
            </a:r>
            <a:r>
              <a:rPr lang="en-US" baseline="30000" dirty="0"/>
              <a:t>rd</a:t>
            </a:r>
            <a:r>
              <a:rPr lang="en-US" baseline="0" dirty="0"/>
              <a:t> store</a:t>
            </a:r>
          </a:p>
          <a:p>
            <a:pPr marL="628650" lvl="1" indent="-171450">
              <a:buFont typeface="Arial" panose="020B0604020202020204" pitchFamily="34" charset="0"/>
              <a:buChar char="•"/>
            </a:pPr>
            <a:endParaRPr lang="en-US" baseline="0" dirty="0"/>
          </a:p>
          <a:p>
            <a:pPr marL="628650" lvl="1" indent="-171450">
              <a:buFont typeface="Arial" panose="020B0604020202020204" pitchFamily="34" charset="0"/>
              <a:buChar char="•"/>
            </a:pPr>
            <a:endParaRPr lang="en-US" baseline="0" dirty="0"/>
          </a:p>
          <a:p>
            <a:pPr marL="628650" lvl="1" indent="-171450">
              <a:buFont typeface="Arial" panose="020B0604020202020204" pitchFamily="34" charset="0"/>
              <a:buChar char="•"/>
            </a:pPr>
            <a:endParaRPr lang="en-US" baseline="0" dirty="0"/>
          </a:p>
        </p:txBody>
      </p:sp>
      <p:sp>
        <p:nvSpPr>
          <p:cNvPr id="4" name="Slide Number Placeholder 3"/>
          <p:cNvSpPr>
            <a:spLocks noGrp="1"/>
          </p:cNvSpPr>
          <p:nvPr>
            <p:ph type="sldNum" sz="quarter" idx="5"/>
          </p:nvPr>
        </p:nvSpPr>
        <p:spPr/>
        <p:txBody>
          <a:bodyPr/>
          <a:lstStyle/>
          <a:p>
            <a:fld id="{1D9C2E1D-6F3D-4A6B-80E3-5E6B3A1590A4}" type="slidenum">
              <a:rPr lang="en-US" smtClean="0"/>
              <a:t>4</a:t>
            </a:fld>
            <a:endParaRPr lang="en-US"/>
          </a:p>
        </p:txBody>
      </p:sp>
    </p:spTree>
    <p:extLst>
      <p:ext uri="{BB962C8B-B14F-4D97-AF65-F5344CB8AC3E}">
        <p14:creationId xmlns:p14="http://schemas.microsoft.com/office/powerpoint/2010/main" val="639829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Many people think we just build homes in the core cities of Minneapolis and St. Paul. </a:t>
            </a:r>
          </a:p>
          <a:p>
            <a:pPr marL="171450" indent="-171450">
              <a:buFont typeface="Arial" panose="020B0604020202020204" pitchFamily="34" charset="0"/>
              <a:buChar char="•"/>
            </a:pPr>
            <a:r>
              <a:rPr lang="en-US" dirty="0"/>
              <a:t>In fact, Habitat homeowners have bought homes in 77 cities all across the metro area.</a:t>
            </a:r>
          </a:p>
        </p:txBody>
      </p:sp>
      <p:sp>
        <p:nvSpPr>
          <p:cNvPr id="4" name="Slide Number Placeholder 3"/>
          <p:cNvSpPr>
            <a:spLocks noGrp="1"/>
          </p:cNvSpPr>
          <p:nvPr>
            <p:ph type="sldNum" sz="quarter" idx="5"/>
          </p:nvPr>
        </p:nvSpPr>
        <p:spPr/>
        <p:txBody>
          <a:bodyPr/>
          <a:lstStyle/>
          <a:p>
            <a:fld id="{1D9C2E1D-6F3D-4A6B-80E3-5E6B3A1590A4}" type="slidenum">
              <a:rPr lang="en-US" smtClean="0"/>
              <a:t>5</a:t>
            </a:fld>
            <a:endParaRPr lang="en-US"/>
          </a:p>
        </p:txBody>
      </p:sp>
    </p:spTree>
    <p:extLst>
      <p:ext uri="{BB962C8B-B14F-4D97-AF65-F5344CB8AC3E}">
        <p14:creationId xmlns:p14="http://schemas.microsoft.com/office/powerpoint/2010/main" val="2280480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baseline="0" dirty="0"/>
              <a:t>Families partner to buy a home with us in a variety of ways </a:t>
            </a:r>
            <a:r>
              <a:rPr lang="en-US" b="0" baseline="0" dirty="0"/>
              <a:t>[no need to get all the detail here for most donors, adjust as appropriate]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When we talk about Doing More, it’s grounded in this idea that we offer a variety of choices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Our goal this year is 129 closings total; 64 or 65 closings are the Habitat-developed; the other half are open market</a:t>
            </a:r>
          </a:p>
          <a:p>
            <a:pPr marL="0" indent="0">
              <a:buFontTx/>
              <a:buNone/>
            </a:pPr>
            <a:endParaRPr lang="en-US" b="0" baseline="0" dirty="0"/>
          </a:p>
          <a:p>
            <a:pPr marL="0" indent="0">
              <a:buFontTx/>
              <a:buNone/>
            </a:pPr>
            <a:r>
              <a:rPr lang="en-US" b="1" baseline="0" dirty="0"/>
              <a:t>We’re able to offer all these choices because of our mortgage partnership with Bremer</a:t>
            </a:r>
          </a:p>
          <a:p>
            <a:pPr marL="171450" indent="-171450">
              <a:buFont typeface="Arial" panose="020B0604020202020204" pitchFamily="34" charset="0"/>
              <a:buChar char="•"/>
            </a:pPr>
            <a:r>
              <a:rPr lang="en-US" b="0" baseline="0" dirty="0"/>
              <a:t>Launched partnership in the last strategic plan – Bremer buys our mortgages, below-market interest rate</a:t>
            </a:r>
          </a:p>
          <a:p>
            <a:pPr marL="171450" indent="-171450">
              <a:buFont typeface="Arial" panose="020B0604020202020204" pitchFamily="34" charset="0"/>
              <a:buChar char="•"/>
            </a:pPr>
            <a:r>
              <a:rPr lang="en-US" b="0" baseline="0" dirty="0"/>
              <a:t>Renewed this partnership in 2022; </a:t>
            </a:r>
          </a:p>
          <a:p>
            <a:pPr marL="171450" indent="-171450">
              <a:buFont typeface="Arial" panose="020B0604020202020204" pitchFamily="34" charset="0"/>
              <a:buChar char="•"/>
            </a:pPr>
            <a:r>
              <a:rPr lang="en-US" b="0" baseline="0" dirty="0"/>
              <a:t>We do have to adjust the interest rate periodically based on the market, Bremer continues to be committed to the below-market rate </a:t>
            </a:r>
          </a:p>
          <a:p>
            <a:pPr marL="171450" indent="-171450">
              <a:buFont typeface="Arial" panose="020B0604020202020204" pitchFamily="34" charset="0"/>
              <a:buChar char="•"/>
            </a:pPr>
            <a:r>
              <a:rPr lang="en-US" b="0" baseline="0" dirty="0"/>
              <a:t>We have really strong leadership and partnership with Bremer </a:t>
            </a:r>
          </a:p>
          <a:p>
            <a:pPr marL="171450" indent="-171450">
              <a:buFont typeface="Arial" panose="020B0604020202020204" pitchFamily="34" charset="0"/>
              <a:buChar char="•"/>
            </a:pPr>
            <a:endParaRPr lang="en-US" b="1" baseline="0" dirty="0"/>
          </a:p>
          <a:p>
            <a:pPr marL="0" indent="0">
              <a:buFont typeface="Arial" panose="020B0604020202020204" pitchFamily="34" charset="0"/>
              <a:buNone/>
            </a:pPr>
            <a:r>
              <a:rPr lang="en-US" b="1" baseline="0" dirty="0"/>
              <a:t>Offer some detail as appropriate</a:t>
            </a:r>
          </a:p>
          <a:p>
            <a:pPr marL="171450" indent="-171450">
              <a:buFont typeface="Arial" panose="020B0604020202020204" pitchFamily="34" charset="0"/>
              <a:buChar char="•"/>
            </a:pPr>
            <a:r>
              <a:rPr lang="en-US" dirty="0"/>
              <a:t>Bucket 1 is new construction using volunteers </a:t>
            </a:r>
          </a:p>
          <a:p>
            <a:pPr marL="628650" lvl="1" indent="-171450">
              <a:buFont typeface="Arial" panose="020B0604020202020204" pitchFamily="34" charset="0"/>
              <a:buChar char="•"/>
            </a:pPr>
            <a:r>
              <a:rPr lang="en-US" dirty="0"/>
              <a:t>We won’t back away from these ‘traditional builds’ </a:t>
            </a:r>
          </a:p>
          <a:p>
            <a:pPr marL="628650" lvl="1" indent="-171450">
              <a:buFont typeface="Arial" panose="020B0604020202020204" pitchFamily="34" charset="0"/>
              <a:buChar char="•"/>
            </a:pPr>
            <a:r>
              <a:rPr lang="en-US" dirty="0"/>
              <a:t>So critical to our work and community engagement</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Bucket 2 is buybacks and rehabs using volunteer labor</a:t>
            </a:r>
          </a:p>
          <a:p>
            <a:pPr marL="628650" lvl="1" indent="-171450">
              <a:buFont typeface="Arial" panose="020B0604020202020204" pitchFamily="34" charset="0"/>
              <a:buChar char="•"/>
            </a:pPr>
            <a:r>
              <a:rPr lang="en-US" dirty="0"/>
              <a:t>Call it Next Generation because we the next family / generation gets to move in</a:t>
            </a:r>
          </a:p>
          <a:p>
            <a:pPr marL="628650" lvl="1" indent="-171450">
              <a:buFont typeface="Arial" panose="020B0604020202020204" pitchFamily="34" charset="0"/>
              <a:buChar char="•"/>
            </a:pPr>
            <a:r>
              <a:rPr lang="en-US" dirty="0"/>
              <a:t>Next Generation home finishes too – new flooring, trim, paint, etc. as needed</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Bucket 3 is quick rehabs, don’t require much work, use sub contactor labor - portfolio acquisition (ABWK work)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Focus on first and second ring communities </a:t>
            </a:r>
          </a:p>
          <a:p>
            <a:pPr marL="628650" lvl="1" indent="-171450">
              <a:buFont typeface="Arial" panose="020B0604020202020204" pitchFamily="34" charset="0"/>
              <a:buChar char="•"/>
            </a:pPr>
            <a:r>
              <a:rPr lang="en-US" dirty="0"/>
              <a:t>We can make a cash offer and close quickly</a:t>
            </a:r>
          </a:p>
          <a:p>
            <a:pPr marL="628650" lvl="1" indent="-171450">
              <a:buFont typeface="Arial" panose="020B0604020202020204" pitchFamily="34" charset="0"/>
              <a:buChar char="•"/>
            </a:pPr>
            <a:r>
              <a:rPr lang="en-US" dirty="0"/>
              <a:t>Increases what we have for homebuyers</a:t>
            </a:r>
          </a:p>
          <a:p>
            <a:pPr marL="628650" lvl="1" indent="-171450">
              <a:buFont typeface="Arial" panose="020B0604020202020204" pitchFamily="34" charset="0"/>
              <a:buChar char="•"/>
            </a:pPr>
            <a:r>
              <a:rPr lang="en-US" dirty="0"/>
              <a:t>Keeps these properties out of the hands of investors/flippers</a:t>
            </a:r>
          </a:p>
          <a:p>
            <a:pPr marL="628650" lvl="1" indent="-171450">
              <a:buFont typeface="Arial" panose="020B0604020202020204" pitchFamily="34" charset="0"/>
              <a:buChar char="•"/>
            </a:pPr>
            <a:r>
              <a:rPr lang="en-US" dirty="0"/>
              <a:t>Ideally the homes would be turn-key, but it’s difficult to find that; we do some rehab work </a:t>
            </a:r>
          </a:p>
          <a:p>
            <a:pPr marL="628650" lvl="1" indent="-171450">
              <a:buFont typeface="Arial" panose="020B0604020202020204" pitchFamily="34" charset="0"/>
              <a:buChar char="•"/>
            </a:pPr>
            <a:r>
              <a:rPr lang="en-US" dirty="0"/>
              <a:t>Shifting our strategy this year to do even more of this approach </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Bucket 5 Open Market- Habitat doesn’t own the home, applicant uses Habitat mortgage (Bucket 4 removed as of 2/13/23)</a:t>
            </a:r>
          </a:p>
        </p:txBody>
      </p:sp>
      <p:sp>
        <p:nvSpPr>
          <p:cNvPr id="4" name="Slide Number Placeholder 3"/>
          <p:cNvSpPr>
            <a:spLocks noGrp="1"/>
          </p:cNvSpPr>
          <p:nvPr>
            <p:ph type="sldNum" sz="quarter" idx="5"/>
          </p:nvPr>
        </p:nvSpPr>
        <p:spPr/>
        <p:txBody>
          <a:bodyPr/>
          <a:lstStyle/>
          <a:p>
            <a:fld id="{1D9C2E1D-6F3D-4A6B-80E3-5E6B3A1590A4}" type="slidenum">
              <a:rPr lang="en-US" smtClean="0"/>
              <a:t>6</a:t>
            </a:fld>
            <a:endParaRPr lang="en-US"/>
          </a:p>
        </p:txBody>
      </p:sp>
    </p:spTree>
    <p:extLst>
      <p:ext uri="{BB962C8B-B14F-4D97-AF65-F5344CB8AC3E}">
        <p14:creationId xmlns:p14="http://schemas.microsoft.com/office/powerpoint/2010/main" val="1923542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People who buy homes with Habitat are typically working class – often families, but not exclusively</a:t>
            </a:r>
          </a:p>
          <a:p>
            <a:pPr marL="628650" lvl="1" indent="-171450">
              <a:buFont typeface="Arial" panose="020B0604020202020204" pitchFamily="34" charset="0"/>
              <a:buChar char="•"/>
            </a:pPr>
            <a:r>
              <a:rPr lang="en-US" dirty="0"/>
              <a:t>Share a few examples of job types – people who have stable income but it’s not enough to afford a home through a traditional lender</a:t>
            </a:r>
          </a:p>
          <a:p>
            <a:pPr marL="628650" lvl="1" indent="-171450">
              <a:buFont typeface="Arial" panose="020B0604020202020204" pitchFamily="34" charset="0"/>
              <a:buChar char="•"/>
            </a:pPr>
            <a:r>
              <a:rPr lang="en-US" dirty="0"/>
              <a:t>Covid really shined a new light on many “front line workers” – these careers are well represented among Habitat homeowners</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Our income criteria varies by household size; for a household of 4, our income range is $42,000 to </a:t>
            </a:r>
            <a:r>
              <a:rPr lang="en-US" b="0" i="0" dirty="0">
                <a:solidFill>
                  <a:srgbClr val="FFFFFF"/>
                </a:solidFill>
                <a:effectLst/>
                <a:latin typeface="NeueHaasGroteskText"/>
              </a:rPr>
              <a:t>$89,600 (as of Nov 2022). See latest here https://home.tchabitat.org/homeownership-criteria</a:t>
            </a:r>
          </a:p>
          <a:p>
            <a:pPr marL="171450" lvl="0" indent="-171450">
              <a:buFont typeface="Arial" panose="020B0604020202020204" pitchFamily="34" charset="0"/>
              <a:buChar char="•"/>
            </a:pPr>
            <a:endParaRPr lang="en-US" b="0" i="0" dirty="0">
              <a:solidFill>
                <a:srgbClr val="FFFFFF"/>
              </a:solidFill>
              <a:effectLst/>
              <a:latin typeface="NeueHaasGroteskText"/>
            </a:endParaRPr>
          </a:p>
          <a:p>
            <a:pPr marL="171450" lvl="0" indent="-171450">
              <a:buFont typeface="Arial" panose="020B0604020202020204" pitchFamily="34" charset="0"/>
              <a:buChar char="•"/>
            </a:pPr>
            <a:r>
              <a:rPr lang="en-US" dirty="0"/>
              <a:t>We’re really proud that consistently 80+% of our families are households of color</a:t>
            </a:r>
          </a:p>
          <a:p>
            <a:pPr marL="628650" lvl="1" indent="-171450">
              <a:buFont typeface="Arial" panose="020B0604020202020204" pitchFamily="34" charset="0"/>
              <a:buChar char="•"/>
            </a:pPr>
            <a:r>
              <a:rPr lang="en-US" dirty="0"/>
              <a:t>We’ll get into this a little bit more soon, but we’re glad that we have lots of racial diversity among our clients</a:t>
            </a:r>
          </a:p>
        </p:txBody>
      </p:sp>
      <p:sp>
        <p:nvSpPr>
          <p:cNvPr id="4" name="Slide Number Placeholder 3"/>
          <p:cNvSpPr>
            <a:spLocks noGrp="1"/>
          </p:cNvSpPr>
          <p:nvPr>
            <p:ph type="sldNum" sz="quarter" idx="5"/>
          </p:nvPr>
        </p:nvSpPr>
        <p:spPr/>
        <p:txBody>
          <a:bodyPr/>
          <a:lstStyle/>
          <a:p>
            <a:fld id="{1D9C2E1D-6F3D-4A6B-80E3-5E6B3A1590A4}" type="slidenum">
              <a:rPr lang="en-US" smtClean="0"/>
              <a:t>7</a:t>
            </a:fld>
            <a:endParaRPr lang="en-US"/>
          </a:p>
        </p:txBody>
      </p:sp>
    </p:spTree>
    <p:extLst>
      <p:ext uri="{BB962C8B-B14F-4D97-AF65-F5344CB8AC3E}">
        <p14:creationId xmlns:p14="http://schemas.microsoft.com/office/powerpoint/2010/main" val="3386851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you know, where we live impacts so many parts of life – health, education, finances, etc. </a:t>
            </a:r>
          </a:p>
          <a:p>
            <a:endParaRPr lang="en-US" baseline="0" dirty="0"/>
          </a:p>
          <a:p>
            <a:r>
              <a:rPr lang="en-US" baseline="0" dirty="0"/>
              <a:t>Wilder Research conducted a Homeowner Impact Study in partnership with Habitat for Humanity of Minnesota. Wilder surveyed 400 Habitat homeowners across the state to understand the connection between Habitat homeownership and a family’s quality of life.</a:t>
            </a:r>
          </a:p>
          <a:p>
            <a:endParaRPr lang="en-US" baseline="0" dirty="0"/>
          </a:p>
          <a:p>
            <a:r>
              <a:rPr lang="en-US" b="1" baseline="0" dirty="0"/>
              <a:t>The Wilder study results prove what we’ve heard through family stories: Habitat homeownership boosts health and safety, provides a foundation for greater education outcomes, brings stability to a families’ economic situations, and enables families to be more engaged in their communities. </a:t>
            </a:r>
          </a:p>
          <a:p>
            <a:endParaRPr lang="en-US" baseline="0" dirty="0"/>
          </a:p>
          <a:p>
            <a:r>
              <a:rPr lang="en-US" b="1" baseline="0" dirty="0"/>
              <a:t>The best part—families attribute these positive changes in their lives to Habitat. Your support of our mission supports these incredible outcomes. </a:t>
            </a:r>
            <a:endParaRPr lang="en-US" b="1" dirty="0"/>
          </a:p>
          <a:p>
            <a:endParaRPr lang="en-US" dirty="0"/>
          </a:p>
          <a:p>
            <a:endParaRPr lang="en-US" dirty="0"/>
          </a:p>
          <a:p>
            <a:endParaRPr lang="en-US" dirty="0"/>
          </a:p>
          <a:p>
            <a:r>
              <a:rPr lang="en-US" b="1" baseline="0" dirty="0">
                <a:solidFill>
                  <a:srgbClr val="FF0000"/>
                </a:solidFill>
                <a:highlight>
                  <a:srgbClr val="FFFF00"/>
                </a:highlight>
              </a:rPr>
              <a:t>Public assistance details for those who ask</a:t>
            </a:r>
          </a:p>
          <a:p>
            <a:r>
              <a:rPr lang="en-US" baseline="0" dirty="0"/>
              <a:t>Before 	Food support: 57%       Welfare 25%       Medical 74%       Rent 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After 	Food support: 27%       Welfare 3%         Medical 55%       Rent 0%</a:t>
            </a:r>
          </a:p>
          <a:p>
            <a:r>
              <a:rPr lang="en-US" sz="1200" b="0" i="0" u="none" strike="noStrike" kern="1200" baseline="0" dirty="0">
                <a:solidFill>
                  <a:schemeClr val="tx1"/>
                </a:solidFill>
                <a:latin typeface="Helvetica Regular" charset="0"/>
                <a:ea typeface="+mn-ea"/>
                <a:cs typeface="+mn-cs"/>
              </a:rPr>
              <a:t>More than twice as many families report no longer needing public assistance after buying their Habitat home. Habitat homeowners’ reduced reliance on public assistance saves Minnesota taxpayers $6.4M to $9.3M each year.</a:t>
            </a:r>
          </a:p>
        </p:txBody>
      </p:sp>
      <p:sp>
        <p:nvSpPr>
          <p:cNvPr id="4" name="Slide Number Placeholder 3"/>
          <p:cNvSpPr>
            <a:spLocks noGrp="1"/>
          </p:cNvSpPr>
          <p:nvPr>
            <p:ph type="sldNum" sz="quarter" idx="5"/>
          </p:nvPr>
        </p:nvSpPr>
        <p:spPr/>
        <p:txBody>
          <a:bodyPr/>
          <a:lstStyle/>
          <a:p>
            <a:fld id="{1D9C2E1D-6F3D-4A6B-80E3-5E6B3A1590A4}" type="slidenum">
              <a:rPr lang="en-US" smtClean="0"/>
              <a:t>8</a:t>
            </a:fld>
            <a:endParaRPr lang="en-US"/>
          </a:p>
        </p:txBody>
      </p:sp>
    </p:spTree>
    <p:extLst>
      <p:ext uri="{BB962C8B-B14F-4D97-AF65-F5344CB8AC3E}">
        <p14:creationId xmlns:p14="http://schemas.microsoft.com/office/powerpoint/2010/main" val="2595141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baseline="0" dirty="0">
                <a:solidFill>
                  <a:srgbClr val="403F41"/>
                </a:solidFill>
                <a:latin typeface="Arial" panose="020B0604020202020204" pitchFamily="34" charset="0"/>
              </a:rPr>
              <a:t>Homeownership is unaffordable and out of reach for too many families in our community. </a:t>
            </a:r>
            <a:endParaRPr lang="en-US"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403F41"/>
                </a:solidFill>
                <a:latin typeface="Arial" panose="020B0604020202020204" pitchFamily="34" charset="0"/>
              </a:rPr>
              <a:t>One in four Minnesota households pays more than they can afford on housing and our state has fallen short on producing homes to meet growing demand</a:t>
            </a:r>
            <a:endParaRPr lang="en-US" baseline="0" dirty="0"/>
          </a:p>
          <a:p>
            <a:pPr marL="171450" indent="-171450">
              <a:buFont typeface="Arial" panose="020B0604020202020204" pitchFamily="34" charset="0"/>
              <a:buChar char="•"/>
            </a:pPr>
            <a:r>
              <a:rPr lang="en-US" baseline="0" dirty="0"/>
              <a:t>Housing is considered affordable when it is less than 30% of income. One-third of low-income families spend more than 50% of income on housing. </a:t>
            </a:r>
          </a:p>
          <a:p>
            <a:pPr marL="628650" lvl="1" indent="-171450">
              <a:buFont typeface="Arial" panose="020B0604020202020204" pitchFamily="34" charset="0"/>
              <a:buChar char="•"/>
            </a:pPr>
            <a:r>
              <a:rPr lang="en-US" sz="1200" b="0" i="0" u="none" strike="noStrike" baseline="0" dirty="0">
                <a:solidFill>
                  <a:schemeClr val="tx1"/>
                </a:solidFill>
                <a:latin typeface="+mn-lt"/>
              </a:rPr>
              <a:t>If people can limit their housing payment to &lt;30% of income, they have money to fund their education, buy healthy food and good healthcare, pay for transportation, etc. </a:t>
            </a:r>
          </a:p>
          <a:p>
            <a:pPr marL="171450" indent="-171450">
              <a:buFont typeface="Arial" panose="020B0604020202020204" pitchFamily="34" charset="0"/>
              <a:buChar char="•"/>
            </a:pPr>
            <a:r>
              <a:rPr lang="en-US" baseline="0" dirty="0"/>
              <a:t>Rent and home prices are climbing, and wages are not keeping pace</a:t>
            </a:r>
          </a:p>
          <a:p>
            <a:pPr marL="171450" indent="-171450">
              <a:buFont typeface="Arial" panose="020B0604020202020204" pitchFamily="34" charset="0"/>
              <a:buChar char="•"/>
            </a:pPr>
            <a:r>
              <a:rPr lang="en-US" baseline="0" dirty="0"/>
              <a:t>Minnesota has one of the worst racial gaps in homeownership in the country. (more on next slides)</a:t>
            </a:r>
          </a:p>
          <a:p>
            <a:pPr marL="0" indent="0">
              <a:buFontTx/>
              <a:buNone/>
            </a:pPr>
            <a:endParaRPr lang="en-US" baseline="0" dirty="0"/>
          </a:p>
          <a:p>
            <a:pPr marL="0" indent="0">
              <a:buFontTx/>
              <a:buNone/>
            </a:pPr>
            <a:r>
              <a:rPr lang="en-US" b="1" baseline="0" dirty="0"/>
              <a:t>Your support can help fix the housing math. </a:t>
            </a:r>
          </a:p>
          <a:p>
            <a:pPr marL="171450" indent="-171450">
              <a:buFontTx/>
              <a:buChar char="-"/>
            </a:pPr>
            <a:r>
              <a:rPr lang="en-US" baseline="0" dirty="0"/>
              <a:t>We know from Wilder research and from countless homeowner stories that Habitat homeownership has an amazingly positive impact on health, education, and economic opportunity</a:t>
            </a:r>
          </a:p>
          <a:p>
            <a:endParaRPr lang="en-US" dirty="0"/>
          </a:p>
        </p:txBody>
      </p:sp>
      <p:sp>
        <p:nvSpPr>
          <p:cNvPr id="4" name="Slide Number Placeholder 3"/>
          <p:cNvSpPr>
            <a:spLocks noGrp="1"/>
          </p:cNvSpPr>
          <p:nvPr>
            <p:ph type="sldNum" sz="quarter" idx="5"/>
          </p:nvPr>
        </p:nvSpPr>
        <p:spPr/>
        <p:txBody>
          <a:bodyPr/>
          <a:lstStyle/>
          <a:p>
            <a:fld id="{1D9C2E1D-6F3D-4A6B-80E3-5E6B3A1590A4}" type="slidenum">
              <a:rPr lang="en-US" smtClean="0"/>
              <a:t>9</a:t>
            </a:fld>
            <a:endParaRPr lang="en-US"/>
          </a:p>
        </p:txBody>
      </p:sp>
    </p:spTree>
    <p:extLst>
      <p:ext uri="{BB962C8B-B14F-4D97-AF65-F5344CB8AC3E}">
        <p14:creationId xmlns:p14="http://schemas.microsoft.com/office/powerpoint/2010/main" val="2686128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C44F5DEA-33AF-34FF-90A6-92C5BC0BBE85}"/>
              </a:ext>
            </a:extLst>
          </p:cNvPr>
          <p:cNvSpPr>
            <a:spLocks noGrp="1"/>
          </p:cNvSpPr>
          <p:nvPr>
            <p:ph type="title"/>
          </p:nvPr>
        </p:nvSpPr>
        <p:spPr>
          <a:xfrm>
            <a:off x="775856" y="2092036"/>
            <a:ext cx="5957454" cy="2453489"/>
          </a:xfrm>
        </p:spPr>
        <p:txBody>
          <a:bodyPr anchor="b" anchorCtr="0"/>
          <a:lstStyle>
            <a:lvl1pPr algn="ctr">
              <a:defRPr>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8910B421-AC5A-4ABE-2B85-4CD07631B52E}"/>
              </a:ext>
            </a:extLst>
          </p:cNvPr>
          <p:cNvSpPr>
            <a:spLocks noGrp="1"/>
          </p:cNvSpPr>
          <p:nvPr>
            <p:ph type="subTitle" idx="1"/>
          </p:nvPr>
        </p:nvSpPr>
        <p:spPr>
          <a:xfrm>
            <a:off x="775855" y="4710545"/>
            <a:ext cx="5957456" cy="1340806"/>
          </a:xfrm>
        </p:spPr>
        <p:txBody>
          <a:bodyPr>
            <a:normAutofit/>
          </a:bodyPr>
          <a:lstStyle>
            <a:lvl1pPr marL="0" indent="0" algn="ctr">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3" name="Group 22">
            <a:extLst>
              <a:ext uri="{FF2B5EF4-FFF2-40B4-BE49-F238E27FC236}">
                <a16:creationId xmlns:a16="http://schemas.microsoft.com/office/drawing/2014/main" id="{EBC03CA1-1A34-A566-46DD-218A12460731}"/>
              </a:ext>
            </a:extLst>
          </p:cNvPr>
          <p:cNvGrpSpPr>
            <a:grpSpLocks/>
          </p:cNvGrpSpPr>
          <p:nvPr userDrawn="1"/>
        </p:nvGrpSpPr>
        <p:grpSpPr bwMode="auto">
          <a:xfrm rot="4082869">
            <a:off x="9162218" y="747138"/>
            <a:ext cx="2928782" cy="4429242"/>
            <a:chOff x="8469576" y="-576114"/>
            <a:chExt cx="3891683" cy="5885870"/>
          </a:xfrm>
        </p:grpSpPr>
        <p:sp>
          <p:nvSpPr>
            <p:cNvPr id="24" name="Oval 23">
              <a:extLst>
                <a:ext uri="{FF2B5EF4-FFF2-40B4-BE49-F238E27FC236}">
                  <a16:creationId xmlns:a16="http://schemas.microsoft.com/office/drawing/2014/main" id="{F4CF659E-7C60-34A9-9159-90DD0D697D6E}"/>
                </a:ext>
              </a:extLst>
            </p:cNvPr>
            <p:cNvSpPr/>
            <p:nvPr/>
          </p:nvSpPr>
          <p:spPr>
            <a:xfrm>
              <a:off x="8603433" y="-576071"/>
              <a:ext cx="3305604" cy="3305837"/>
            </a:xfrm>
            <a:prstGeom prst="ellipse">
              <a:avLst/>
            </a:prstGeom>
            <a:noFill/>
            <a:ln w="203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Oval 24">
              <a:extLst>
                <a:ext uri="{FF2B5EF4-FFF2-40B4-BE49-F238E27FC236}">
                  <a16:creationId xmlns:a16="http://schemas.microsoft.com/office/drawing/2014/main" id="{7F7FA95C-42A3-DD2C-8348-4670F75066BF}"/>
                </a:ext>
              </a:extLst>
            </p:cNvPr>
            <p:cNvSpPr/>
            <p:nvPr/>
          </p:nvSpPr>
          <p:spPr>
            <a:xfrm>
              <a:off x="8452141" y="3294881"/>
              <a:ext cx="1016056" cy="1016128"/>
            </a:xfrm>
            <a:prstGeom prst="ellipse">
              <a:avLst/>
            </a:prstGeom>
            <a:noFill/>
            <a:ln w="203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a:extLst>
                <a:ext uri="{FF2B5EF4-FFF2-40B4-BE49-F238E27FC236}">
                  <a16:creationId xmlns:a16="http://schemas.microsoft.com/office/drawing/2014/main" id="{5F22A87B-14D7-2B41-EE5C-ECC347CF29AA}"/>
                </a:ext>
              </a:extLst>
            </p:cNvPr>
            <p:cNvSpPr/>
            <p:nvPr/>
          </p:nvSpPr>
          <p:spPr>
            <a:xfrm>
              <a:off x="10472990" y="3417027"/>
              <a:ext cx="1878744" cy="1878877"/>
            </a:xfrm>
            <a:prstGeom prst="ellipse">
              <a:avLst/>
            </a:prstGeom>
            <a:noFill/>
            <a:ln w="203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7" name="Rectangle 26">
            <a:extLst>
              <a:ext uri="{FF2B5EF4-FFF2-40B4-BE49-F238E27FC236}">
                <a16:creationId xmlns:a16="http://schemas.microsoft.com/office/drawing/2014/main" id="{BEE90AD3-E6AE-C1A8-4DE3-5B6CEF58FB39}"/>
              </a:ext>
            </a:extLst>
          </p:cNvPr>
          <p:cNvSpPr/>
          <p:nvPr userDrawn="1"/>
        </p:nvSpPr>
        <p:spPr bwMode="auto">
          <a:xfrm>
            <a:off x="0" y="6181725"/>
            <a:ext cx="12192000" cy="676275"/>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Rectangle 27">
            <a:extLst>
              <a:ext uri="{FF2B5EF4-FFF2-40B4-BE49-F238E27FC236}">
                <a16:creationId xmlns:a16="http://schemas.microsoft.com/office/drawing/2014/main" id="{CC89979A-534F-E1A1-97AD-7E39BEE6015D}"/>
              </a:ext>
            </a:extLst>
          </p:cNvPr>
          <p:cNvSpPr/>
          <p:nvPr userDrawn="1"/>
        </p:nvSpPr>
        <p:spPr bwMode="auto">
          <a:xfrm>
            <a:off x="10225088" y="6181725"/>
            <a:ext cx="1966912" cy="676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Rectangle 28">
            <a:extLst>
              <a:ext uri="{FF2B5EF4-FFF2-40B4-BE49-F238E27FC236}">
                <a16:creationId xmlns:a16="http://schemas.microsoft.com/office/drawing/2014/main" id="{3629BB67-AA0A-DD6A-70CA-4A1D8EBA846C}"/>
              </a:ext>
            </a:extLst>
          </p:cNvPr>
          <p:cNvSpPr/>
          <p:nvPr userDrawn="1"/>
        </p:nvSpPr>
        <p:spPr bwMode="auto">
          <a:xfrm>
            <a:off x="10909300" y="6181725"/>
            <a:ext cx="1282700" cy="676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Rectangle 29">
            <a:extLst>
              <a:ext uri="{FF2B5EF4-FFF2-40B4-BE49-F238E27FC236}">
                <a16:creationId xmlns:a16="http://schemas.microsoft.com/office/drawing/2014/main" id="{2281BFEE-B996-A180-9EF5-247CBF065922}"/>
              </a:ext>
            </a:extLst>
          </p:cNvPr>
          <p:cNvSpPr/>
          <p:nvPr userDrawn="1"/>
        </p:nvSpPr>
        <p:spPr bwMode="auto">
          <a:xfrm>
            <a:off x="11526838" y="6181725"/>
            <a:ext cx="665162" cy="676275"/>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4" name="Picture 33" descr="Shape&#10;&#10;Description automatically generated with medium confidence">
            <a:extLst>
              <a:ext uri="{FF2B5EF4-FFF2-40B4-BE49-F238E27FC236}">
                <a16:creationId xmlns:a16="http://schemas.microsoft.com/office/drawing/2014/main" id="{723376DA-3879-8AFA-69C0-D7A7B9046B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7796" y="714685"/>
            <a:ext cx="3993574" cy="1340362"/>
          </a:xfrm>
          <a:prstGeom prst="rect">
            <a:avLst/>
          </a:prstGeom>
        </p:spPr>
      </p:pic>
    </p:spTree>
    <p:extLst>
      <p:ext uri="{BB962C8B-B14F-4D97-AF65-F5344CB8AC3E}">
        <p14:creationId xmlns:p14="http://schemas.microsoft.com/office/powerpoint/2010/main" val="2030854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BC86A-5C2D-F96E-6B48-C8158D985377}"/>
              </a:ext>
            </a:extLst>
          </p:cNvPr>
          <p:cNvSpPr>
            <a:spLocks noGrp="1"/>
          </p:cNvSpPr>
          <p:nvPr>
            <p:ph type="title"/>
          </p:nvPr>
        </p:nvSpPr>
        <p:spPr/>
        <p:txBody>
          <a:bodyPr>
            <a:normAutofit/>
          </a:bodyPr>
          <a:lstStyle>
            <a:lvl1pPr>
              <a:defRPr sz="4000" b="1">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8AC10DF-D80B-BD33-8B88-E1B0EAE6CD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597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3662E-AC5A-E458-55D5-66FA9F3A99DC}"/>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D830CC5-A8D3-1605-3915-51DFEBB38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5836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49D92-CB4F-99FB-427C-CF54BA0C2A3B}"/>
              </a:ext>
            </a:extLst>
          </p:cNvPr>
          <p:cNvSpPr>
            <a:spLocks noGrp="1"/>
          </p:cNvSpPr>
          <p:nvPr>
            <p:ph type="title"/>
          </p:nvPr>
        </p:nvSpPr>
        <p:spPr/>
        <p:txBody>
          <a:bodyPr>
            <a:normAutofit/>
          </a:bodyPr>
          <a:lstStyle>
            <a:lvl1pPr>
              <a:defRPr sz="4000" b="1">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1E6C7FC-62C6-2CFF-1C40-BB0E3BFCD1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7E9110-786C-4D78-F5A2-19FBF13DD0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5485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6ABB6-BF15-34A3-0902-09026468A171}"/>
              </a:ext>
            </a:extLst>
          </p:cNvPr>
          <p:cNvSpPr>
            <a:spLocks noGrp="1"/>
          </p:cNvSpPr>
          <p:nvPr>
            <p:ph type="title"/>
          </p:nvPr>
        </p:nvSpPr>
        <p:spPr>
          <a:xfrm>
            <a:off x="839788" y="250821"/>
            <a:ext cx="10515600" cy="1325563"/>
          </a:xfrm>
        </p:spPr>
        <p:txBody>
          <a:bodyPr>
            <a:normAutofit/>
          </a:bodyPr>
          <a:lstStyle>
            <a:lvl1pPr>
              <a:defRPr sz="4000" b="1">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B32EFE5-7CA4-1FA4-E107-E1D96A649F91}"/>
              </a:ext>
            </a:extLst>
          </p:cNvPr>
          <p:cNvSpPr>
            <a:spLocks noGrp="1"/>
          </p:cNvSpPr>
          <p:nvPr>
            <p:ph type="body" idx="1"/>
          </p:nvPr>
        </p:nvSpPr>
        <p:spPr>
          <a:xfrm>
            <a:off x="839788" y="1652587"/>
            <a:ext cx="5157787" cy="823912"/>
          </a:xfrm>
        </p:spPr>
        <p:txBody>
          <a:bodyPr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997620-49D5-C1BE-4203-920F64F67464}"/>
              </a:ext>
            </a:extLst>
          </p:cNvPr>
          <p:cNvSpPr>
            <a:spLocks noGrp="1"/>
          </p:cNvSpPr>
          <p:nvPr>
            <p:ph sz="half" idx="2"/>
          </p:nvPr>
        </p:nvSpPr>
        <p:spPr>
          <a:xfrm>
            <a:off x="839788" y="2505075"/>
            <a:ext cx="5157787" cy="3684588"/>
          </a:xfrm>
        </p:spPr>
        <p:txBody>
          <a:bodyPr>
            <a:normAutofit/>
          </a:bodyPr>
          <a:lstStyle>
            <a:lvl1pPr>
              <a:spcAft>
                <a:spcPts val="1200"/>
              </a:spcAft>
              <a:defRPr sz="2400"/>
            </a:lvl1pPr>
            <a:lvl2pPr>
              <a:spcAft>
                <a:spcPts val="1200"/>
              </a:spcAft>
              <a:defRPr sz="2000"/>
            </a:lvl2pPr>
            <a:lvl3pPr>
              <a:spcAft>
                <a:spcPts val="1200"/>
              </a:spcAft>
              <a:defRPr sz="1800"/>
            </a:lvl3pPr>
            <a:lvl4pPr>
              <a:spcAft>
                <a:spcPts val="1200"/>
              </a:spcAft>
              <a:defRPr sz="1600"/>
            </a:lvl4pPr>
            <a:lvl5pPr>
              <a:spcAft>
                <a:spcPts val="12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5988AF-8415-A8D5-46CC-3F93F7422535}"/>
              </a:ext>
            </a:extLst>
          </p:cNvPr>
          <p:cNvSpPr>
            <a:spLocks noGrp="1"/>
          </p:cNvSpPr>
          <p:nvPr>
            <p:ph type="body" sz="quarter" idx="3"/>
          </p:nvPr>
        </p:nvSpPr>
        <p:spPr>
          <a:xfrm>
            <a:off x="6172200" y="1652587"/>
            <a:ext cx="5183188" cy="823912"/>
          </a:xfrm>
        </p:spPr>
        <p:txBody>
          <a:bodyPr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7AE1DFD-C9A1-525C-B4B3-1E5F7ABAF5A7}"/>
              </a:ext>
            </a:extLst>
          </p:cNvPr>
          <p:cNvSpPr>
            <a:spLocks noGrp="1"/>
          </p:cNvSpPr>
          <p:nvPr>
            <p:ph sz="quarter" idx="4"/>
          </p:nvPr>
        </p:nvSpPr>
        <p:spPr>
          <a:xfrm>
            <a:off x="6172200" y="2505075"/>
            <a:ext cx="5183188" cy="3684588"/>
          </a:xfrm>
        </p:spPr>
        <p:txBody>
          <a:bodyPr>
            <a:normAutofit/>
          </a:bodyPr>
          <a:lstStyle>
            <a:lvl1pPr>
              <a:spcAft>
                <a:spcPts val="1200"/>
              </a:spcAft>
              <a:defRPr sz="2400"/>
            </a:lvl1pPr>
            <a:lvl2pPr>
              <a:spcAft>
                <a:spcPts val="1200"/>
              </a:spcAft>
              <a:defRPr sz="2000"/>
            </a:lvl2pPr>
            <a:lvl3pPr>
              <a:spcAft>
                <a:spcPts val="1200"/>
              </a:spcAft>
              <a:defRPr sz="1800"/>
            </a:lvl3pPr>
            <a:lvl4pPr>
              <a:spcAft>
                <a:spcPts val="1200"/>
              </a:spcAft>
              <a:defRPr sz="1600"/>
            </a:lvl4pPr>
            <a:lvl5pPr>
              <a:spcAft>
                <a:spcPts val="12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4143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11F9F-DA8F-9FED-6160-DFF725489FF0}"/>
              </a:ext>
            </a:extLst>
          </p:cNvPr>
          <p:cNvSpPr>
            <a:spLocks noGrp="1"/>
          </p:cNvSpPr>
          <p:nvPr>
            <p:ph type="title"/>
          </p:nvPr>
        </p:nvSpPr>
        <p:spPr/>
        <p:txBody>
          <a:bodyPr>
            <a:normAutofit/>
          </a:bodyPr>
          <a:lstStyle>
            <a:lvl1pPr>
              <a:defRPr sz="4000" b="1">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4127410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227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FBA1D-33DD-8B57-2B48-7A290152B92D}"/>
              </a:ext>
            </a:extLst>
          </p:cNvPr>
          <p:cNvSpPr>
            <a:spLocks noGrp="1"/>
          </p:cNvSpPr>
          <p:nvPr>
            <p:ph type="title"/>
          </p:nvPr>
        </p:nvSpPr>
        <p:spPr>
          <a:xfrm>
            <a:off x="839788" y="457200"/>
            <a:ext cx="3932237" cy="1600200"/>
          </a:xfrm>
        </p:spPr>
        <p:txBody>
          <a:bodyPr anchor="b"/>
          <a:lstStyle>
            <a:lvl1pPr>
              <a:defRPr sz="3200" b="1">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3DB3739-5C85-3A44-AFA2-E6730AEE13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DAD6A2-1595-CF43-E901-D2EF254E8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18000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F6AC2-0C04-9F7F-CBAC-D2FDD474298D}"/>
              </a:ext>
            </a:extLst>
          </p:cNvPr>
          <p:cNvSpPr>
            <a:spLocks noGrp="1"/>
          </p:cNvSpPr>
          <p:nvPr>
            <p:ph type="title"/>
          </p:nvPr>
        </p:nvSpPr>
        <p:spPr>
          <a:xfrm>
            <a:off x="839788" y="457200"/>
            <a:ext cx="3932237" cy="1600200"/>
          </a:xfrm>
        </p:spPr>
        <p:txBody>
          <a:bodyPr anchor="b"/>
          <a:lstStyle>
            <a:lvl1pPr>
              <a:defRPr sz="3200" b="1">
                <a:solidFill>
                  <a:schemeClr val="tx2"/>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56C19B57-7B6B-0169-5CD1-40646BD741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9CBCC3-BF08-DC10-747F-9AC566E6ED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86758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E2B601-1973-95F2-F878-CF51F4F9FC66}"/>
              </a:ext>
            </a:extLst>
          </p:cNvPr>
          <p:cNvSpPr>
            <a:spLocks noGrp="1"/>
          </p:cNvSpPr>
          <p:nvPr>
            <p:ph type="title"/>
          </p:nvPr>
        </p:nvSpPr>
        <p:spPr>
          <a:xfrm>
            <a:off x="838200" y="250821"/>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0E6998-8BDD-606C-4BD3-CAD1A68D9559}"/>
              </a:ext>
            </a:extLst>
          </p:cNvPr>
          <p:cNvSpPr>
            <a:spLocks noGrp="1"/>
          </p:cNvSpPr>
          <p:nvPr>
            <p:ph type="body" idx="1"/>
          </p:nvPr>
        </p:nvSpPr>
        <p:spPr>
          <a:xfrm>
            <a:off x="838200" y="169386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579A8-55ED-CEF1-BCFB-C389352FDF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32E0CEA-B6D8-D5C7-E717-DB716A0C1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689DC7-65F8-21D6-46B5-24D4E37691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8F6F7B-1BB5-44DE-9F05-F8305F2023C9}" type="slidenum">
              <a:rPr lang="en-US" smtClean="0"/>
              <a:t>‹#›</a:t>
            </a:fld>
            <a:endParaRPr lang="en-US"/>
          </a:p>
        </p:txBody>
      </p:sp>
      <p:grpSp>
        <p:nvGrpSpPr>
          <p:cNvPr id="7" name="Group 27">
            <a:extLst>
              <a:ext uri="{FF2B5EF4-FFF2-40B4-BE49-F238E27FC236}">
                <a16:creationId xmlns:a16="http://schemas.microsoft.com/office/drawing/2014/main" id="{6E13FE58-C650-FD83-2165-802BBF489D4A}"/>
              </a:ext>
            </a:extLst>
          </p:cNvPr>
          <p:cNvGrpSpPr>
            <a:grpSpLocks/>
          </p:cNvGrpSpPr>
          <p:nvPr userDrawn="1"/>
        </p:nvGrpSpPr>
        <p:grpSpPr bwMode="auto">
          <a:xfrm>
            <a:off x="0" y="6181725"/>
            <a:ext cx="12192000" cy="676275"/>
            <a:chOff x="0" y="6634712"/>
            <a:chExt cx="12192001" cy="223287"/>
          </a:xfrm>
        </p:grpSpPr>
        <p:sp>
          <p:nvSpPr>
            <p:cNvPr id="8" name="Rectangle 7">
              <a:extLst>
                <a:ext uri="{FF2B5EF4-FFF2-40B4-BE49-F238E27FC236}">
                  <a16:creationId xmlns:a16="http://schemas.microsoft.com/office/drawing/2014/main" id="{F58939AE-1645-03FA-6B4F-157B73CEA92E}"/>
                </a:ext>
              </a:extLst>
            </p:cNvPr>
            <p:cNvSpPr/>
            <p:nvPr/>
          </p:nvSpPr>
          <p:spPr>
            <a:xfrm>
              <a:off x="0" y="6634712"/>
              <a:ext cx="12192001" cy="223287"/>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a:extLst>
                <a:ext uri="{FF2B5EF4-FFF2-40B4-BE49-F238E27FC236}">
                  <a16:creationId xmlns:a16="http://schemas.microsoft.com/office/drawing/2014/main" id="{C5DA33CB-A685-70B3-88A1-F5289B78DA84}"/>
                </a:ext>
              </a:extLst>
            </p:cNvPr>
            <p:cNvSpPr/>
            <p:nvPr/>
          </p:nvSpPr>
          <p:spPr>
            <a:xfrm>
              <a:off x="10225089" y="6634712"/>
              <a:ext cx="1966912" cy="2232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ectangle 9">
              <a:extLst>
                <a:ext uri="{FF2B5EF4-FFF2-40B4-BE49-F238E27FC236}">
                  <a16:creationId xmlns:a16="http://schemas.microsoft.com/office/drawing/2014/main" id="{7DB471BC-25E3-3C88-E0AF-A0301D245C94}"/>
                </a:ext>
              </a:extLst>
            </p:cNvPr>
            <p:cNvSpPr/>
            <p:nvPr/>
          </p:nvSpPr>
          <p:spPr>
            <a:xfrm>
              <a:off x="10909301" y="6634712"/>
              <a:ext cx="1282700" cy="223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ectangle 10">
              <a:extLst>
                <a:ext uri="{FF2B5EF4-FFF2-40B4-BE49-F238E27FC236}">
                  <a16:creationId xmlns:a16="http://schemas.microsoft.com/office/drawing/2014/main" id="{E0693D4C-3A70-E6DC-A829-AD151CFDF228}"/>
                </a:ext>
              </a:extLst>
            </p:cNvPr>
            <p:cNvSpPr/>
            <p:nvPr/>
          </p:nvSpPr>
          <p:spPr>
            <a:xfrm>
              <a:off x="11526839" y="6634712"/>
              <a:ext cx="665162" cy="223287"/>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12" name="Picture 11">
            <a:extLst>
              <a:ext uri="{FF2B5EF4-FFF2-40B4-BE49-F238E27FC236}">
                <a16:creationId xmlns:a16="http://schemas.microsoft.com/office/drawing/2014/main" id="{9B5C8C0B-1252-B223-8858-CFE7CA5D28A2}"/>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l="-1277" r="-7069"/>
          <a:stretch/>
        </p:blipFill>
        <p:spPr>
          <a:xfrm>
            <a:off x="600505" y="6250676"/>
            <a:ext cx="2456597" cy="541988"/>
          </a:xfrm>
          <a:prstGeom prst="rect">
            <a:avLst/>
          </a:prstGeom>
        </p:spPr>
      </p:pic>
    </p:spTree>
    <p:extLst>
      <p:ext uri="{BB962C8B-B14F-4D97-AF65-F5344CB8AC3E}">
        <p14:creationId xmlns:p14="http://schemas.microsoft.com/office/powerpoint/2010/main" val="3016654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l" defTabSz="914400" rtl="0" eaLnBrk="1" latinLnBrk="0" hangingPunct="1">
        <a:lnSpc>
          <a:spcPct val="10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home.tchabitat.org/harrison-development"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hyperlink" Target="https://www.tchabitat.org/developments/heights-developmen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tchabitat.org/blog/twin-cities-habitat-for-humanity-launches-special-purpose-credit-program-to-advance-black-homeownership"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hyperlink" Target="https://www.minnetonkamn.gov/services/projects/planning-projects/mills-church" TargetMode="Externa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bremer.com/company/newsroom/2022-05-09-bremer-bank-and-twin-cities-habitat-for-humanity-renew-largest-banking-partnership-in-country-at-125m"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hyperlink" Target="https://www.tchabitat.org/blog/twin-cities-habitat-partnership-provides-pathways-to-success" TargetMode="External"/><Relationship Id="rId4" Type="http://schemas.openxmlformats.org/officeDocument/2006/relationships/hyperlink" Target="https://www.tchabitat.org/blog/habitat-announces-ground-breaking-partnership-with-black-men-teach"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tchabitat.org/blog/angela-journey-to-homeownership"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tchabitat.org/_hcms/analytics/search/conversion?redirect=aHR0cHM6Ly93d3cudGNoYWJpdGF0Lm9yZy9ibG9nLzEzLjVtLWdpZnQtZm9yLXJhY2lhbC1lcXVpdHktaW4taG9tZW93bmVyc2hpcC1tYWNrZW56aWUtc2NvdHQ%3D&amp;ct=SEARCH&amp;pid=92650&amp;cid=69170203054&amp;t=bWFja2VuemllIHNjb3R0&amp;d=www.tchabitat.org&amp;c=1&amp;c=2&amp;c=3&amp;c=6&amp;rp=2&amp;ab=false&amp;opcid=&amp;rs=UNKNOWN&amp;hs-expires=1698169378&amp;hs-version=1&amp;hs-signature=APUk-v7zXvG6jNkgw__FK10Jrt0soQfqbQ"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s://www.habitat.org/stories/closing-racial-homeownership-gap-twin-cities" TargetMode="External"/><Relationship Id="rId5" Type="http://schemas.openxmlformats.org/officeDocument/2006/relationships/hyperlink" Target="https://home.tchabitat.org/harrison-development" TargetMode="External"/><Relationship Id="rId4" Type="http://schemas.openxmlformats.org/officeDocument/2006/relationships/hyperlink" Target="https://www.bremer.com/company/newsroom/2022-05-09-bremer-bank-and-twin-cities-habitat-for-humanity-renew-largest-banking-partnership-in-country-at-125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tchabitat.org/blog/partnering-to-develop-the-heights-on-st.-pauls-east-side" TargetMode="External"/><Relationship Id="rId13" Type="http://schemas.openxmlformats.org/officeDocument/2006/relationships/hyperlink" Target="https://www.tchabitat.org/carter-work-project-2024" TargetMode="External"/><Relationship Id="rId3" Type="http://schemas.openxmlformats.org/officeDocument/2006/relationships/hyperlink" Target="https://www.tchabitat.org/blog/minnesota-homeownership-center-and-twin-cities-habitat-for-humanity-awarded-1-million-via-fannie-mae" TargetMode="External"/><Relationship Id="rId7" Type="http://schemas.openxmlformats.org/officeDocument/2006/relationships/hyperlink" Target="https://www.tchabitat.org/blog/supporter-town-hall-enaging-the-community" TargetMode="External"/><Relationship Id="rId12" Type="http://schemas.openxmlformats.org/officeDocument/2006/relationships/hyperlink" Target="https://www.openstreetsmpls.org/"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s://www.tchabitat.org/blog/supporter-town-hall-advancing-racial-equity" TargetMode="External"/><Relationship Id="rId11" Type="http://schemas.openxmlformats.org/officeDocument/2006/relationships/hyperlink" Target="https://selbyavejazzfest.com/" TargetMode="External"/><Relationship Id="rId5" Type="http://schemas.openxmlformats.org/officeDocument/2006/relationships/hyperlink" Target="https://www.tchabitat.org/blog/supporter-town-hall-expanding-homeownership" TargetMode="External"/><Relationship Id="rId10" Type="http://schemas.openxmlformats.org/officeDocument/2006/relationships/hyperlink" Target="https://www.tchabitat.org/blog/twin-cities-habitat-sponsors-live-your-healthy-lyfe-event" TargetMode="External"/><Relationship Id="rId4" Type="http://schemas.openxmlformats.org/officeDocument/2006/relationships/hyperlink" Target="https://www.tchabitat.org/blog/six-local-leaders-join-habitat-board-of-directors-2023" TargetMode="External"/><Relationship Id="rId9" Type="http://schemas.openxmlformats.org/officeDocument/2006/relationships/hyperlink" Target="https://www.tchabitat.org/blog/twin-cities-habitat-partnership-provides-pathways-to-success"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kstp.com/kstp-news/local-news/lead-developer-picked-for-project-on-former-hillcrest-golf-club-in-st-paul/" TargetMode="External"/><Relationship Id="rId13"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2.jpg"/><Relationship Id="rId12" Type="http://schemas.openxmlformats.org/officeDocument/2006/relationships/hyperlink" Target="https://www.stpaul.gov/news/sherman-associates-be-lead-housing-developer-heights" TargetMode="External"/><Relationship Id="rId2" Type="http://schemas.openxmlformats.org/officeDocument/2006/relationships/hyperlink" Target="https://sahanjournal.com/housing/st-paul-east-side-affordable-housing-the-heights-project-hillcrest-golf-course/" TargetMode="External"/><Relationship Id="rId1" Type="http://schemas.openxmlformats.org/officeDocument/2006/relationships/slideLayout" Target="../slideLayouts/slideLayout7.xml"/><Relationship Id="rId6" Type="http://schemas.openxmlformats.org/officeDocument/2006/relationships/hyperlink" Target="https://finance-commerce.com/2023/04/sherman-opara-habitat-to-develop-1000-units-at-the-heights-in-st-paul/" TargetMode="External"/><Relationship Id="rId11" Type="http://schemas.openxmlformats.org/officeDocument/2006/relationships/image" Target="../media/image44.jpg"/><Relationship Id="rId5" Type="http://schemas.openxmlformats.org/officeDocument/2006/relationships/image" Target="../media/image41.jpg"/><Relationship Id="rId15" Type="http://schemas.openxmlformats.org/officeDocument/2006/relationships/image" Target="../media/image46.jpg"/><Relationship Id="rId10" Type="http://schemas.openxmlformats.org/officeDocument/2006/relationships/hyperlink" Target="https://www.twincities.com/2023/04/25/sherman-associates-jo-companies-and-twin-cities-habitat-for-humanity-announced-as-residential-developers-of-the-heights/" TargetMode="External"/><Relationship Id="rId4" Type="http://schemas.openxmlformats.org/officeDocument/2006/relationships/hyperlink" Target="https://www.startribune.com/a-week-of-firsts-at-the-former-hillcrest-site/600270715/" TargetMode="External"/><Relationship Id="rId9" Type="http://schemas.openxmlformats.org/officeDocument/2006/relationships/image" Target="../media/image43.jpg"/><Relationship Id="rId14" Type="http://schemas.openxmlformats.org/officeDocument/2006/relationships/hyperlink" Target="https://www.bizjournals.com/twincities/news/2023/04/26/sherman-associates-the-heights-st-paul-plans.html"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5.png"/><Relationship Id="rId7"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5.pn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365C6E0-D8A5-D115-038E-C9ACED1C83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9" b="1317"/>
          <a:stretch/>
        </p:blipFill>
        <p:spPr>
          <a:xfrm>
            <a:off x="1988565" y="1652338"/>
            <a:ext cx="7577260" cy="2807368"/>
          </a:xfrm>
          <a:prstGeom prst="rect">
            <a:avLst/>
          </a:prstGeom>
        </p:spPr>
      </p:pic>
      <p:sp>
        <p:nvSpPr>
          <p:cNvPr id="2" name="Rectangle 1">
            <a:extLst>
              <a:ext uri="{FF2B5EF4-FFF2-40B4-BE49-F238E27FC236}">
                <a16:creationId xmlns:a16="http://schemas.microsoft.com/office/drawing/2014/main" id="{6FBFFB31-551C-966F-2493-2BB95CC999C9}"/>
              </a:ext>
            </a:extLst>
          </p:cNvPr>
          <p:cNvSpPr/>
          <p:nvPr/>
        </p:nvSpPr>
        <p:spPr>
          <a:xfrm>
            <a:off x="0" y="6181723"/>
            <a:ext cx="10225088" cy="67627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600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F27C99A5-97B0-F60A-37F4-E2E6EF1126F0}"/>
              </a:ext>
            </a:extLst>
          </p:cNvPr>
          <p:cNvSpPr txBox="1">
            <a:spLocks/>
          </p:cNvSpPr>
          <p:nvPr/>
        </p:nvSpPr>
        <p:spPr>
          <a:xfrm>
            <a:off x="882315" y="1598611"/>
            <a:ext cx="4370638" cy="346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00AFD7"/>
                </a:solidFill>
                <a:latin typeface="+mj-lt"/>
                <a:cs typeface="Arial" panose="020B0604020202020204" pitchFamily="34" charset="0"/>
              </a:rPr>
              <a:t>Minnesota’s </a:t>
            </a:r>
            <a:br>
              <a:rPr lang="en-US" sz="4000" b="1" dirty="0">
                <a:solidFill>
                  <a:srgbClr val="00AFD7"/>
                </a:solidFill>
                <a:latin typeface="+mj-lt"/>
                <a:cs typeface="Arial" panose="020B0604020202020204" pitchFamily="34" charset="0"/>
              </a:rPr>
            </a:br>
            <a:r>
              <a:rPr lang="en-US" sz="4000" b="1" dirty="0">
                <a:solidFill>
                  <a:srgbClr val="00AFD7"/>
                </a:solidFill>
                <a:latin typeface="+mj-lt"/>
                <a:cs typeface="Arial" panose="020B0604020202020204" pitchFamily="34" charset="0"/>
              </a:rPr>
              <a:t>racial gap in homeownership</a:t>
            </a:r>
          </a:p>
          <a:p>
            <a:pPr marL="0" indent="0">
              <a:lnSpc>
                <a:spcPct val="100000"/>
              </a:lnSpc>
              <a:spcBef>
                <a:spcPts val="600"/>
              </a:spcBef>
              <a:buNone/>
            </a:pPr>
            <a:br>
              <a:rPr lang="en-US" sz="2400" dirty="0">
                <a:latin typeface="+mj-lt"/>
                <a:cs typeface="Arial" panose="020B0604020202020204" pitchFamily="34" charset="0"/>
              </a:rPr>
            </a:br>
            <a:r>
              <a:rPr lang="en-US" sz="2400" dirty="0">
                <a:latin typeface="+mj-lt"/>
                <a:cs typeface="Arial" panose="020B0604020202020204" pitchFamily="34" charset="0"/>
              </a:rPr>
              <a:t>Nationally, the homeownership gap is 25%. </a:t>
            </a:r>
            <a:r>
              <a:rPr lang="en-US" sz="2400" b="1" dirty="0">
                <a:latin typeface="+mj-lt"/>
                <a:cs typeface="Arial" panose="020B0604020202020204" pitchFamily="34" charset="0"/>
              </a:rPr>
              <a:t>Minnesota’s gap is much wider at 35%.</a:t>
            </a:r>
            <a:endParaRPr lang="en-US" sz="3600" b="1" dirty="0">
              <a:latin typeface="+mj-lt"/>
              <a:cs typeface="Arial" panose="020B0604020202020204" pitchFamily="34" charset="0"/>
            </a:endParaRPr>
          </a:p>
        </p:txBody>
      </p:sp>
      <p:pic>
        <p:nvPicPr>
          <p:cNvPr id="6" name="Picture 5">
            <a:extLst>
              <a:ext uri="{FF2B5EF4-FFF2-40B4-BE49-F238E27FC236}">
                <a16:creationId xmlns:a16="http://schemas.microsoft.com/office/drawing/2014/main" id="{F8DA3B7E-86C4-1369-A927-6BFE079D54EB}"/>
              </a:ext>
            </a:extLst>
          </p:cNvPr>
          <p:cNvPicPr>
            <a:picLocks noChangeAspect="1"/>
          </p:cNvPicPr>
          <p:nvPr/>
        </p:nvPicPr>
        <p:blipFill>
          <a:blip r:embed="rId3" cstate="screen">
            <a:extLst>
              <a:ext uri="{28A0092B-C50C-407E-A947-70E740481C1C}">
                <a14:useLocalDpi xmlns:a14="http://schemas.microsoft.com/office/drawing/2010/main"/>
              </a:ext>
            </a:extLst>
          </a:blip>
          <a:srcRect t="10843" b="10843"/>
          <a:stretch/>
        </p:blipFill>
        <p:spPr>
          <a:xfrm>
            <a:off x="5252953" y="855830"/>
            <a:ext cx="6360895" cy="4403559"/>
          </a:xfrm>
          <a:prstGeom prst="rect">
            <a:avLst/>
          </a:prstGeom>
        </p:spPr>
      </p:pic>
      <p:sp>
        <p:nvSpPr>
          <p:cNvPr id="8" name="Rectangle 7">
            <a:extLst>
              <a:ext uri="{FF2B5EF4-FFF2-40B4-BE49-F238E27FC236}">
                <a16:creationId xmlns:a16="http://schemas.microsoft.com/office/drawing/2014/main" id="{80943E19-30D6-5E0A-B027-9E5ECE0E8700}"/>
              </a:ext>
            </a:extLst>
          </p:cNvPr>
          <p:cNvSpPr/>
          <p:nvPr/>
        </p:nvSpPr>
        <p:spPr>
          <a:xfrm>
            <a:off x="3057102" y="6276490"/>
            <a:ext cx="7097551" cy="248381"/>
          </a:xfrm>
          <a:prstGeom prst="rect">
            <a:avLst/>
          </a:prstGeom>
        </p:spPr>
        <p:txBody>
          <a:bodyPr wrap="square">
            <a:noAutofit/>
          </a:bodyPr>
          <a:lstStyle/>
          <a:p>
            <a:pPr algn="r"/>
            <a:r>
              <a:rPr lang="en-US" sz="1400" i="1" dirty="0">
                <a:solidFill>
                  <a:schemeClr val="bg1"/>
                </a:solidFill>
                <a:latin typeface="+mj-lt"/>
              </a:rPr>
              <a:t>Data source: </a:t>
            </a:r>
            <a:br>
              <a:rPr lang="en-US" sz="1400" i="1" dirty="0">
                <a:solidFill>
                  <a:schemeClr val="bg1"/>
                </a:solidFill>
                <a:latin typeface="+mj-lt"/>
              </a:rPr>
            </a:br>
            <a:r>
              <a:rPr lang="en-US" sz="1400" i="1" dirty="0">
                <a:solidFill>
                  <a:schemeClr val="bg1"/>
                </a:solidFill>
                <a:latin typeface="+mj-lt"/>
              </a:rPr>
              <a:t>Minnesota Housing Partnership, State of the State’s Housing 2021. Gabriela Norton.</a:t>
            </a:r>
          </a:p>
        </p:txBody>
      </p:sp>
    </p:spTree>
    <p:extLst>
      <p:ext uri="{BB962C8B-B14F-4D97-AF65-F5344CB8AC3E}">
        <p14:creationId xmlns:p14="http://schemas.microsoft.com/office/powerpoint/2010/main" val="2389301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DDCAC57-8D87-C7BB-2AE4-D3A52C9AB0D1}"/>
              </a:ext>
            </a:extLst>
          </p:cNvPr>
          <p:cNvGrpSpPr/>
          <p:nvPr/>
        </p:nvGrpSpPr>
        <p:grpSpPr>
          <a:xfrm>
            <a:off x="6271007" y="1440482"/>
            <a:ext cx="4279014" cy="3977036"/>
            <a:chOff x="6980870" y="1037637"/>
            <a:chExt cx="4279014" cy="3977036"/>
          </a:xfrm>
        </p:grpSpPr>
        <p:sp>
          <p:nvSpPr>
            <p:cNvPr id="6" name="Multiplication Sign 5">
              <a:extLst>
                <a:ext uri="{FF2B5EF4-FFF2-40B4-BE49-F238E27FC236}">
                  <a16:creationId xmlns:a16="http://schemas.microsoft.com/office/drawing/2014/main" id="{00BAF930-D5C5-1BA1-60FD-642EBAE4E99D}"/>
                </a:ext>
              </a:extLst>
            </p:cNvPr>
            <p:cNvSpPr/>
            <p:nvPr/>
          </p:nvSpPr>
          <p:spPr>
            <a:xfrm>
              <a:off x="6980872" y="2172660"/>
              <a:ext cx="476251" cy="476251"/>
            </a:xfrm>
            <a:prstGeom prst="mathMultiply">
              <a:avLst/>
            </a:prstGeom>
            <a:solidFill>
              <a:srgbClr val="F47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608E3BB3-D0EB-DA50-B4A5-65C24E32F630}"/>
                </a:ext>
              </a:extLst>
            </p:cNvPr>
            <p:cNvGrpSpPr/>
            <p:nvPr/>
          </p:nvGrpSpPr>
          <p:grpSpPr>
            <a:xfrm>
              <a:off x="6980870" y="1037637"/>
              <a:ext cx="4279014" cy="3977036"/>
              <a:chOff x="6980870" y="1037637"/>
              <a:chExt cx="4279014" cy="3977036"/>
            </a:xfrm>
          </p:grpSpPr>
          <p:sp>
            <p:nvSpPr>
              <p:cNvPr id="17" name="Text Placeholder 2">
                <a:extLst>
                  <a:ext uri="{FF2B5EF4-FFF2-40B4-BE49-F238E27FC236}">
                    <a16:creationId xmlns:a16="http://schemas.microsoft.com/office/drawing/2014/main" id="{799C8732-6B24-A3F4-7F45-23F5467470C9}"/>
                  </a:ext>
                </a:extLst>
              </p:cNvPr>
              <p:cNvSpPr txBox="1">
                <a:spLocks noChangeArrowheads="1"/>
              </p:cNvSpPr>
              <p:nvPr/>
            </p:nvSpPr>
            <p:spPr bwMode="auto">
              <a:xfrm>
                <a:off x="7700207" y="1116846"/>
                <a:ext cx="3559677"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ct val="90000"/>
                  </a:lnSpc>
                  <a:spcBef>
                    <a:spcPts val="1000"/>
                  </a:spcBef>
                  <a:spcAft>
                    <a:spcPct val="0"/>
                  </a:spcAft>
                  <a:buFontTx/>
                  <a:buNone/>
                  <a:defRPr sz="2000" b="0" i="0" kern="1200">
                    <a:solidFill>
                      <a:schemeClr val="tx2"/>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Tx/>
                  <a:buNone/>
                  <a:tabLst/>
                  <a:defRPr/>
                </a:pPr>
                <a:r>
                  <a:rPr kumimoji="0" lang="en-US" alt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Redlining</a:t>
                </a:r>
              </a:p>
            </p:txBody>
          </p:sp>
          <p:sp>
            <p:nvSpPr>
              <p:cNvPr id="19" name="Text Placeholder 2">
                <a:extLst>
                  <a:ext uri="{FF2B5EF4-FFF2-40B4-BE49-F238E27FC236}">
                    <a16:creationId xmlns:a16="http://schemas.microsoft.com/office/drawing/2014/main" id="{796490BF-0696-A329-F19B-4B08BB4DE297}"/>
                  </a:ext>
                </a:extLst>
              </p:cNvPr>
              <p:cNvSpPr txBox="1">
                <a:spLocks noChangeArrowheads="1"/>
              </p:cNvSpPr>
              <p:nvPr/>
            </p:nvSpPr>
            <p:spPr bwMode="auto">
              <a:xfrm>
                <a:off x="7700207" y="1667106"/>
                <a:ext cx="3559677"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ct val="90000"/>
                  </a:lnSpc>
                  <a:spcBef>
                    <a:spcPts val="1000"/>
                  </a:spcBef>
                  <a:spcAft>
                    <a:spcPct val="0"/>
                  </a:spcAft>
                  <a:buFontTx/>
                  <a:buNone/>
                  <a:defRPr sz="2000" b="0" i="0" kern="1200">
                    <a:solidFill>
                      <a:schemeClr val="tx2"/>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Tx/>
                  <a:buNone/>
                  <a:tabLst/>
                  <a:defRPr/>
                </a:pPr>
                <a:r>
                  <a:rPr kumimoji="0" lang="en-US" alt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Racial covenants</a:t>
                </a:r>
              </a:p>
            </p:txBody>
          </p:sp>
          <p:sp>
            <p:nvSpPr>
              <p:cNvPr id="24" name="Text Placeholder 2">
                <a:extLst>
                  <a:ext uri="{FF2B5EF4-FFF2-40B4-BE49-F238E27FC236}">
                    <a16:creationId xmlns:a16="http://schemas.microsoft.com/office/drawing/2014/main" id="{1FBDF062-1BB4-CCEA-C0F8-48772F9B367A}"/>
                  </a:ext>
                </a:extLst>
              </p:cNvPr>
              <p:cNvSpPr txBox="1">
                <a:spLocks noChangeArrowheads="1"/>
              </p:cNvSpPr>
              <p:nvPr/>
            </p:nvSpPr>
            <p:spPr bwMode="auto">
              <a:xfrm>
                <a:off x="7700207" y="2252406"/>
                <a:ext cx="3559677"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ct val="90000"/>
                  </a:lnSpc>
                  <a:spcBef>
                    <a:spcPts val="1000"/>
                  </a:spcBef>
                  <a:spcAft>
                    <a:spcPct val="0"/>
                  </a:spcAft>
                  <a:buFontTx/>
                  <a:buNone/>
                  <a:defRPr sz="2000" b="0" i="0" kern="1200">
                    <a:solidFill>
                      <a:schemeClr val="tx2"/>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Tx/>
                  <a:buNone/>
                  <a:tabLst/>
                  <a:defRPr/>
                </a:pPr>
                <a:r>
                  <a:rPr kumimoji="0" lang="en-US" alt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Interstate construction</a:t>
                </a:r>
              </a:p>
            </p:txBody>
          </p:sp>
          <p:sp>
            <p:nvSpPr>
              <p:cNvPr id="26" name="Text Placeholder 2">
                <a:extLst>
                  <a:ext uri="{FF2B5EF4-FFF2-40B4-BE49-F238E27FC236}">
                    <a16:creationId xmlns:a16="http://schemas.microsoft.com/office/drawing/2014/main" id="{1CE8C6E4-FCCE-1B29-A6C9-8B7D54E7387F}"/>
                  </a:ext>
                </a:extLst>
              </p:cNvPr>
              <p:cNvSpPr txBox="1">
                <a:spLocks noChangeArrowheads="1"/>
              </p:cNvSpPr>
              <p:nvPr/>
            </p:nvSpPr>
            <p:spPr bwMode="auto">
              <a:xfrm>
                <a:off x="7700207" y="2801610"/>
                <a:ext cx="3559677"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ct val="90000"/>
                  </a:lnSpc>
                  <a:spcBef>
                    <a:spcPts val="1000"/>
                  </a:spcBef>
                  <a:spcAft>
                    <a:spcPct val="0"/>
                  </a:spcAft>
                  <a:buFontTx/>
                  <a:buNone/>
                  <a:defRPr sz="2000" b="0" i="0" kern="1200">
                    <a:solidFill>
                      <a:schemeClr val="tx2"/>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Tx/>
                  <a:buNone/>
                  <a:tabLst/>
                  <a:defRPr/>
                </a:pPr>
                <a:r>
                  <a:rPr kumimoji="0" lang="en-US" alt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Real estate practices</a:t>
                </a:r>
              </a:p>
            </p:txBody>
          </p:sp>
          <p:sp>
            <p:nvSpPr>
              <p:cNvPr id="28" name="Text Placeholder 2">
                <a:extLst>
                  <a:ext uri="{FF2B5EF4-FFF2-40B4-BE49-F238E27FC236}">
                    <a16:creationId xmlns:a16="http://schemas.microsoft.com/office/drawing/2014/main" id="{08A4C39D-9A90-4D10-6CA2-F7A40D049564}"/>
                  </a:ext>
                </a:extLst>
              </p:cNvPr>
              <p:cNvSpPr txBox="1">
                <a:spLocks noChangeArrowheads="1"/>
              </p:cNvSpPr>
              <p:nvPr/>
            </p:nvSpPr>
            <p:spPr bwMode="auto">
              <a:xfrm>
                <a:off x="7700207" y="3408210"/>
                <a:ext cx="3559677"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ct val="90000"/>
                  </a:lnSpc>
                  <a:spcBef>
                    <a:spcPts val="1000"/>
                  </a:spcBef>
                  <a:spcAft>
                    <a:spcPct val="0"/>
                  </a:spcAft>
                  <a:buFontTx/>
                  <a:buNone/>
                  <a:defRPr sz="2000" b="0" i="0" kern="1200">
                    <a:solidFill>
                      <a:schemeClr val="tx2"/>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Tx/>
                  <a:buNone/>
                  <a:tabLst/>
                  <a:defRPr/>
                </a:pPr>
                <a:r>
                  <a:rPr kumimoji="0" lang="en-US" alt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Tax code</a:t>
                </a:r>
              </a:p>
            </p:txBody>
          </p:sp>
          <p:sp>
            <p:nvSpPr>
              <p:cNvPr id="30" name="Text Placeholder 2">
                <a:extLst>
                  <a:ext uri="{FF2B5EF4-FFF2-40B4-BE49-F238E27FC236}">
                    <a16:creationId xmlns:a16="http://schemas.microsoft.com/office/drawing/2014/main" id="{7F900A1B-59A1-7213-BF4A-0FEDE641B63C}"/>
                  </a:ext>
                </a:extLst>
              </p:cNvPr>
              <p:cNvSpPr txBox="1">
                <a:spLocks noChangeArrowheads="1"/>
              </p:cNvSpPr>
              <p:nvPr/>
            </p:nvSpPr>
            <p:spPr bwMode="auto">
              <a:xfrm>
                <a:off x="7700207" y="3967301"/>
                <a:ext cx="3559677"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ct val="90000"/>
                  </a:lnSpc>
                  <a:spcBef>
                    <a:spcPts val="1000"/>
                  </a:spcBef>
                  <a:spcAft>
                    <a:spcPct val="0"/>
                  </a:spcAft>
                  <a:buFontTx/>
                  <a:buNone/>
                  <a:defRPr sz="2000" b="0" i="0" kern="1200">
                    <a:solidFill>
                      <a:schemeClr val="tx2"/>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Tx/>
                  <a:buNone/>
                  <a:tabLst/>
                  <a:defRPr/>
                </a:pPr>
                <a:r>
                  <a:rPr kumimoji="0" lang="en-US" alt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Predatory lending</a:t>
                </a:r>
              </a:p>
            </p:txBody>
          </p:sp>
          <p:sp>
            <p:nvSpPr>
              <p:cNvPr id="32" name="Text Placeholder 2">
                <a:extLst>
                  <a:ext uri="{FF2B5EF4-FFF2-40B4-BE49-F238E27FC236}">
                    <a16:creationId xmlns:a16="http://schemas.microsoft.com/office/drawing/2014/main" id="{A59A607E-A989-5478-5555-CE07DCE21BFE}"/>
                  </a:ext>
                </a:extLst>
              </p:cNvPr>
              <p:cNvSpPr txBox="1">
                <a:spLocks noChangeArrowheads="1"/>
              </p:cNvSpPr>
              <p:nvPr/>
            </p:nvSpPr>
            <p:spPr bwMode="auto">
              <a:xfrm>
                <a:off x="7700207" y="4538423"/>
                <a:ext cx="3559677"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ct val="90000"/>
                  </a:lnSpc>
                  <a:spcBef>
                    <a:spcPts val="1000"/>
                  </a:spcBef>
                  <a:spcAft>
                    <a:spcPct val="0"/>
                  </a:spcAft>
                  <a:buFontTx/>
                  <a:buNone/>
                  <a:defRPr sz="2000" b="0" i="0" kern="1200">
                    <a:solidFill>
                      <a:schemeClr val="tx2"/>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Tx/>
                  <a:buNone/>
                  <a:tabLst/>
                  <a:defRPr/>
                </a:pPr>
                <a:r>
                  <a:rPr kumimoji="0" lang="en-US" alt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Ongoing bias</a:t>
                </a:r>
              </a:p>
            </p:txBody>
          </p:sp>
          <p:sp>
            <p:nvSpPr>
              <p:cNvPr id="3" name="Multiplication Sign 2">
                <a:extLst>
                  <a:ext uri="{FF2B5EF4-FFF2-40B4-BE49-F238E27FC236}">
                    <a16:creationId xmlns:a16="http://schemas.microsoft.com/office/drawing/2014/main" id="{57045A01-EA97-103E-DC9E-97DAB5F368CB}"/>
                  </a:ext>
                </a:extLst>
              </p:cNvPr>
              <p:cNvSpPr/>
              <p:nvPr/>
            </p:nvSpPr>
            <p:spPr>
              <a:xfrm>
                <a:off x="6980872" y="1037637"/>
                <a:ext cx="476251" cy="476251"/>
              </a:xfrm>
              <a:prstGeom prst="mathMultiply">
                <a:avLst/>
              </a:prstGeom>
              <a:solidFill>
                <a:srgbClr val="F47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Multiplication Sign 4">
                <a:extLst>
                  <a:ext uri="{FF2B5EF4-FFF2-40B4-BE49-F238E27FC236}">
                    <a16:creationId xmlns:a16="http://schemas.microsoft.com/office/drawing/2014/main" id="{E040E5D0-FFE3-8133-B310-B1FB8177C596}"/>
                  </a:ext>
                </a:extLst>
              </p:cNvPr>
              <p:cNvSpPr/>
              <p:nvPr/>
            </p:nvSpPr>
            <p:spPr>
              <a:xfrm>
                <a:off x="6980872" y="1593096"/>
                <a:ext cx="476251" cy="476251"/>
              </a:xfrm>
              <a:prstGeom prst="mathMultiply">
                <a:avLst/>
              </a:prstGeom>
              <a:solidFill>
                <a:srgbClr val="F47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ultiplication Sign 6">
                <a:extLst>
                  <a:ext uri="{FF2B5EF4-FFF2-40B4-BE49-F238E27FC236}">
                    <a16:creationId xmlns:a16="http://schemas.microsoft.com/office/drawing/2014/main" id="{BE713088-67A1-A8FA-EE05-609884569C0A}"/>
                  </a:ext>
                </a:extLst>
              </p:cNvPr>
              <p:cNvSpPr/>
              <p:nvPr/>
            </p:nvSpPr>
            <p:spPr>
              <a:xfrm>
                <a:off x="6980872" y="2729384"/>
                <a:ext cx="476251" cy="476251"/>
              </a:xfrm>
              <a:prstGeom prst="mathMultiply">
                <a:avLst/>
              </a:prstGeom>
              <a:solidFill>
                <a:srgbClr val="F47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Multiplication Sign 7">
                <a:extLst>
                  <a:ext uri="{FF2B5EF4-FFF2-40B4-BE49-F238E27FC236}">
                    <a16:creationId xmlns:a16="http://schemas.microsoft.com/office/drawing/2014/main" id="{FC4A9617-5398-0F32-293A-B3A6A41FB177}"/>
                  </a:ext>
                </a:extLst>
              </p:cNvPr>
              <p:cNvSpPr/>
              <p:nvPr/>
            </p:nvSpPr>
            <p:spPr>
              <a:xfrm>
                <a:off x="6980871" y="3281001"/>
                <a:ext cx="476251" cy="476251"/>
              </a:xfrm>
              <a:prstGeom prst="mathMultiply">
                <a:avLst/>
              </a:prstGeom>
              <a:solidFill>
                <a:srgbClr val="F47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ication Sign 8">
                <a:extLst>
                  <a:ext uri="{FF2B5EF4-FFF2-40B4-BE49-F238E27FC236}">
                    <a16:creationId xmlns:a16="http://schemas.microsoft.com/office/drawing/2014/main" id="{2225E867-20BA-4E69-4746-C78C2BE32C6C}"/>
                  </a:ext>
                </a:extLst>
              </p:cNvPr>
              <p:cNvSpPr/>
              <p:nvPr/>
            </p:nvSpPr>
            <p:spPr>
              <a:xfrm>
                <a:off x="6980870" y="3832618"/>
                <a:ext cx="476251" cy="476251"/>
              </a:xfrm>
              <a:prstGeom prst="mathMultiply">
                <a:avLst/>
              </a:prstGeom>
              <a:solidFill>
                <a:srgbClr val="F47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Multiplication Sign 11">
                <a:extLst>
                  <a:ext uri="{FF2B5EF4-FFF2-40B4-BE49-F238E27FC236}">
                    <a16:creationId xmlns:a16="http://schemas.microsoft.com/office/drawing/2014/main" id="{460A1E55-2A82-67FB-01E2-494865014D59}"/>
                  </a:ext>
                </a:extLst>
              </p:cNvPr>
              <p:cNvSpPr/>
              <p:nvPr/>
            </p:nvSpPr>
            <p:spPr>
              <a:xfrm>
                <a:off x="6980870" y="4443551"/>
                <a:ext cx="476251" cy="476251"/>
              </a:xfrm>
              <a:prstGeom prst="mathMultiply">
                <a:avLst/>
              </a:prstGeom>
              <a:solidFill>
                <a:srgbClr val="F47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Subtitle 2">
            <a:extLst>
              <a:ext uri="{FF2B5EF4-FFF2-40B4-BE49-F238E27FC236}">
                <a16:creationId xmlns:a16="http://schemas.microsoft.com/office/drawing/2014/main" id="{162EC7C4-441B-7E71-9C5E-DA1AD16F7FE0}"/>
              </a:ext>
            </a:extLst>
          </p:cNvPr>
          <p:cNvSpPr txBox="1">
            <a:spLocks/>
          </p:cNvSpPr>
          <p:nvPr/>
        </p:nvSpPr>
        <p:spPr>
          <a:xfrm>
            <a:off x="882315" y="1598611"/>
            <a:ext cx="4370638" cy="346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00AFD7"/>
                </a:solidFill>
                <a:latin typeface="+mj-lt"/>
                <a:cs typeface="Arial" panose="020B0604020202020204" pitchFamily="34" charset="0"/>
              </a:rPr>
              <a:t>Our disparities are rooted in racist policies</a:t>
            </a:r>
          </a:p>
          <a:p>
            <a:pPr marL="0" indent="0">
              <a:lnSpc>
                <a:spcPct val="100000"/>
              </a:lnSpc>
              <a:spcBef>
                <a:spcPts val="600"/>
              </a:spcBef>
              <a:buNone/>
            </a:pPr>
            <a:br>
              <a:rPr lang="en-US" sz="2400" dirty="0">
                <a:latin typeface="+mj-lt"/>
                <a:cs typeface="Arial" panose="020B0604020202020204" pitchFamily="34" charset="0"/>
              </a:rPr>
            </a:br>
            <a:r>
              <a:rPr kumimoji="0" lang="en-US" alt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We need to be </a:t>
            </a:r>
            <a:r>
              <a:rPr kumimoji="0" lang="en-US" alt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a:t>
            </a:r>
            <a:r>
              <a:rPr kumimoji="0" lang="en-US" alt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intentional </a:t>
            </a:r>
            <a:r>
              <a:rPr kumimoji="0" lang="en-US" alt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removing our disparities </a:t>
            </a:r>
            <a:r>
              <a:rPr lang="en-US" altLang="en-US" sz="2400" dirty="0">
                <a:solidFill>
                  <a:schemeClr val="tx1"/>
                </a:solidFill>
              </a:rPr>
              <a:t>as we were in creating them.</a:t>
            </a:r>
            <a:endParaRPr kumimoji="0" lang="en-US" alt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28257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E2804-76DC-25D5-2914-0B55317231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90385"/>
            <a:ext cx="12175956" cy="8044690"/>
          </a:xfrm>
          <a:prstGeom prst="rect">
            <a:avLst/>
          </a:prstGeom>
        </p:spPr>
      </p:pic>
      <p:sp>
        <p:nvSpPr>
          <p:cNvPr id="6" name="Oval 5">
            <a:extLst>
              <a:ext uri="{FF2B5EF4-FFF2-40B4-BE49-F238E27FC236}">
                <a16:creationId xmlns:a16="http://schemas.microsoft.com/office/drawing/2014/main" id="{C047B31F-8537-4415-77B3-74B2CB933BAE}"/>
              </a:ext>
            </a:extLst>
          </p:cNvPr>
          <p:cNvSpPr/>
          <p:nvPr/>
        </p:nvSpPr>
        <p:spPr>
          <a:xfrm>
            <a:off x="571500" y="930275"/>
            <a:ext cx="5170488" cy="5170488"/>
          </a:xfrm>
          <a:prstGeom prst="ellipse">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mj-lt"/>
            </a:endParaRPr>
          </a:p>
        </p:txBody>
      </p:sp>
      <p:sp>
        <p:nvSpPr>
          <p:cNvPr id="8" name="Oval 7">
            <a:extLst>
              <a:ext uri="{FF2B5EF4-FFF2-40B4-BE49-F238E27FC236}">
                <a16:creationId xmlns:a16="http://schemas.microsoft.com/office/drawing/2014/main" id="{727E7E1B-DAE1-A573-A8F9-541D7F874F2E}"/>
              </a:ext>
            </a:extLst>
          </p:cNvPr>
          <p:cNvSpPr/>
          <p:nvPr/>
        </p:nvSpPr>
        <p:spPr bwMode="auto">
          <a:xfrm rot="18544483" flipH="1">
            <a:off x="1622425" y="-631825"/>
            <a:ext cx="1490663" cy="1490663"/>
          </a:xfrm>
          <a:prstGeom prst="ellipse">
            <a:avLst/>
          </a:prstGeom>
          <a:noFill/>
          <a:ln w="203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sp>
        <p:nvSpPr>
          <p:cNvPr id="9" name="Oval 8">
            <a:extLst>
              <a:ext uri="{FF2B5EF4-FFF2-40B4-BE49-F238E27FC236}">
                <a16:creationId xmlns:a16="http://schemas.microsoft.com/office/drawing/2014/main" id="{4FBD45A3-2D07-87F0-5A40-F78DE2F381CE}"/>
              </a:ext>
            </a:extLst>
          </p:cNvPr>
          <p:cNvSpPr/>
          <p:nvPr/>
        </p:nvSpPr>
        <p:spPr bwMode="auto">
          <a:xfrm rot="18544483" flipH="1">
            <a:off x="3458369" y="197644"/>
            <a:ext cx="458788" cy="457200"/>
          </a:xfrm>
          <a:prstGeom prst="ellipse">
            <a:avLst/>
          </a:prstGeom>
          <a:noFill/>
          <a:ln w="203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10" name="Oval 9">
            <a:extLst>
              <a:ext uri="{FF2B5EF4-FFF2-40B4-BE49-F238E27FC236}">
                <a16:creationId xmlns:a16="http://schemas.microsoft.com/office/drawing/2014/main" id="{8748F206-D537-621C-C59A-D7F27E967433}"/>
              </a:ext>
            </a:extLst>
          </p:cNvPr>
          <p:cNvSpPr/>
          <p:nvPr/>
        </p:nvSpPr>
        <p:spPr bwMode="auto">
          <a:xfrm rot="18544483" flipH="1">
            <a:off x="2762250" y="1025525"/>
            <a:ext cx="846138" cy="846138"/>
          </a:xfrm>
          <a:prstGeom prst="ellipse">
            <a:avLst/>
          </a:prstGeom>
          <a:noFill/>
          <a:ln w="203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11" name="Text Placeholder 4">
            <a:extLst>
              <a:ext uri="{FF2B5EF4-FFF2-40B4-BE49-F238E27FC236}">
                <a16:creationId xmlns:a16="http://schemas.microsoft.com/office/drawing/2014/main" id="{055C5D1D-9420-9058-1476-FF7A0F29D736}"/>
              </a:ext>
            </a:extLst>
          </p:cNvPr>
          <p:cNvSpPr txBox="1">
            <a:spLocks/>
          </p:cNvSpPr>
          <p:nvPr/>
        </p:nvSpPr>
        <p:spPr>
          <a:xfrm>
            <a:off x="993661" y="2973984"/>
            <a:ext cx="4383316" cy="2708176"/>
          </a:xfrm>
          <a:prstGeom prst="rect">
            <a:avLst/>
          </a:prstGeom>
        </p:spPr>
        <p:txBody>
          <a:bodyPr vert="horz" lIns="0" tIns="0" rIns="0" bIns="0" rtlCol="0" anchor="ctr" anchorCtr="0"/>
          <a:lstStyle>
            <a:defPPr>
              <a:defRPr lang="en-US"/>
            </a:defPPr>
            <a:lvl1pPr marL="0" indent="0" algn="l" defTabSz="914400" rtl="0" eaLnBrk="1" latinLnBrk="0" hangingPunct="1">
              <a:buFontTx/>
              <a:buNone/>
              <a:defRPr sz="32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Tx/>
              <a:buNone/>
              <a:defRPr sz="32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buFontTx/>
              <a:buNone/>
              <a:defRPr sz="32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buFontTx/>
              <a:buNone/>
              <a:defRPr sz="32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buFontTx/>
              <a:buNone/>
              <a:defRPr sz="3200" b="1"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latin typeface="+mj-lt"/>
              </a:rPr>
              <a:t>2022-2026 </a:t>
            </a:r>
            <a:br>
              <a:rPr lang="en-US" sz="3600" dirty="0">
                <a:latin typeface="+mj-lt"/>
              </a:rPr>
            </a:br>
            <a:r>
              <a:rPr lang="en-US" sz="3600" dirty="0">
                <a:latin typeface="+mj-lt"/>
              </a:rPr>
              <a:t>Strategic Plan </a:t>
            </a:r>
          </a:p>
        </p:txBody>
      </p:sp>
      <p:pic>
        <p:nvPicPr>
          <p:cNvPr id="3" name="Picture 2">
            <a:extLst>
              <a:ext uri="{FF2B5EF4-FFF2-40B4-BE49-F238E27FC236}">
                <a16:creationId xmlns:a16="http://schemas.microsoft.com/office/drawing/2014/main" id="{27C53D28-9BC2-D776-D6D0-638ACC3193C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36919" y="2113026"/>
            <a:ext cx="4115543" cy="1524805"/>
          </a:xfrm>
          <a:prstGeom prst="rect">
            <a:avLst/>
          </a:prstGeom>
        </p:spPr>
      </p:pic>
    </p:spTree>
    <p:extLst>
      <p:ext uri="{BB962C8B-B14F-4D97-AF65-F5344CB8AC3E}">
        <p14:creationId xmlns:p14="http://schemas.microsoft.com/office/powerpoint/2010/main" val="2282558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0621F7-412E-0A9D-AF7F-87953D436A8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68003" y="72494"/>
            <a:ext cx="9188451" cy="6420477"/>
          </a:xfrm>
          <a:prstGeom prst="rect">
            <a:avLst/>
          </a:prstGeom>
        </p:spPr>
      </p:pic>
    </p:spTree>
    <p:extLst>
      <p:ext uri="{BB962C8B-B14F-4D97-AF65-F5344CB8AC3E}">
        <p14:creationId xmlns:p14="http://schemas.microsoft.com/office/powerpoint/2010/main" val="480847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8A5B0181-D344-5057-AE9A-E178CB3B2166}"/>
              </a:ext>
            </a:extLst>
          </p:cNvPr>
          <p:cNvSpPr>
            <a:spLocks noGrp="1"/>
          </p:cNvSpPr>
          <p:nvPr>
            <p:ph type="title"/>
          </p:nvPr>
        </p:nvSpPr>
        <p:spPr/>
        <p:txBody>
          <a:bodyPr/>
          <a:lstStyle/>
          <a:p>
            <a:r>
              <a:rPr lang="en-US" dirty="0"/>
              <a:t>Expand Homeownership</a:t>
            </a:r>
          </a:p>
        </p:txBody>
      </p:sp>
      <p:sp>
        <p:nvSpPr>
          <p:cNvPr id="19" name="Text Placeholder 18">
            <a:extLst>
              <a:ext uri="{FF2B5EF4-FFF2-40B4-BE49-F238E27FC236}">
                <a16:creationId xmlns:a16="http://schemas.microsoft.com/office/drawing/2014/main" id="{C1081CF8-E475-2699-DACE-1EC53F744F31}"/>
              </a:ext>
            </a:extLst>
          </p:cNvPr>
          <p:cNvSpPr>
            <a:spLocks noGrp="1"/>
          </p:cNvSpPr>
          <p:nvPr>
            <p:ph type="body" idx="1"/>
          </p:nvPr>
        </p:nvSpPr>
        <p:spPr/>
        <p:txBody>
          <a:bodyPr/>
          <a:lstStyle/>
          <a:p>
            <a:r>
              <a:rPr lang="en-US" dirty="0"/>
              <a:t>Strategies </a:t>
            </a:r>
          </a:p>
        </p:txBody>
      </p:sp>
      <p:sp>
        <p:nvSpPr>
          <p:cNvPr id="20" name="Content Placeholder 19">
            <a:extLst>
              <a:ext uri="{FF2B5EF4-FFF2-40B4-BE49-F238E27FC236}">
                <a16:creationId xmlns:a16="http://schemas.microsoft.com/office/drawing/2014/main" id="{7A63CE09-6A94-7938-F320-4064C502B12E}"/>
              </a:ext>
            </a:extLst>
          </p:cNvPr>
          <p:cNvSpPr>
            <a:spLocks noGrp="1"/>
          </p:cNvSpPr>
          <p:nvPr>
            <p:ph sz="half" idx="2"/>
          </p:nvPr>
        </p:nvSpPr>
        <p:spPr/>
        <p:txBody>
          <a:bodyPr/>
          <a:lstStyle/>
          <a:p>
            <a:pPr lvl="0"/>
            <a:r>
              <a:rPr lang="en-US" altLang="en-US" b="1" noProof="0" dirty="0"/>
              <a:t>Create</a:t>
            </a:r>
            <a:r>
              <a:rPr lang="en-US" altLang="en-US" noProof="0" dirty="0"/>
              <a:t> homeownership opportunities</a:t>
            </a:r>
          </a:p>
          <a:p>
            <a:pPr lvl="0"/>
            <a:r>
              <a:rPr lang="en-US" altLang="en-US" b="1" dirty="0"/>
              <a:t>Scale</a:t>
            </a:r>
            <a:r>
              <a:rPr lang="en-US" altLang="en-US" dirty="0"/>
              <a:t> building strategies </a:t>
            </a:r>
            <a:br>
              <a:rPr lang="en-US" altLang="en-US" dirty="0"/>
            </a:br>
            <a:r>
              <a:rPr lang="en-US" altLang="en-US" dirty="0"/>
              <a:t>and sustainability</a:t>
            </a:r>
          </a:p>
          <a:p>
            <a:pPr lvl="0"/>
            <a:r>
              <a:rPr lang="en-US" b="1" dirty="0"/>
              <a:t>Stabilize</a:t>
            </a:r>
            <a:r>
              <a:rPr lang="en-US" dirty="0"/>
              <a:t> and </a:t>
            </a:r>
            <a:r>
              <a:rPr lang="en-US" b="1" dirty="0"/>
              <a:t>preserve</a:t>
            </a:r>
            <a:r>
              <a:rPr lang="en-US" dirty="0"/>
              <a:t> </a:t>
            </a:r>
            <a:br>
              <a:rPr lang="en-US" dirty="0"/>
            </a:br>
            <a:r>
              <a:rPr lang="en-US" dirty="0"/>
              <a:t>affordable homeownership</a:t>
            </a:r>
            <a:endParaRPr lang="en-US" altLang="en-US" noProof="0" dirty="0"/>
          </a:p>
        </p:txBody>
      </p:sp>
      <p:sp>
        <p:nvSpPr>
          <p:cNvPr id="21" name="Text Placeholder 20">
            <a:extLst>
              <a:ext uri="{FF2B5EF4-FFF2-40B4-BE49-F238E27FC236}">
                <a16:creationId xmlns:a16="http://schemas.microsoft.com/office/drawing/2014/main" id="{1F69F738-D491-5CF1-1252-A8DF86F52F81}"/>
              </a:ext>
            </a:extLst>
          </p:cNvPr>
          <p:cNvSpPr>
            <a:spLocks noGrp="1"/>
          </p:cNvSpPr>
          <p:nvPr>
            <p:ph type="body" sz="quarter" idx="3"/>
          </p:nvPr>
        </p:nvSpPr>
        <p:spPr/>
        <p:txBody>
          <a:bodyPr/>
          <a:lstStyle/>
          <a:p>
            <a:r>
              <a:rPr lang="en-US" dirty="0"/>
              <a:t>Key Innovations</a:t>
            </a:r>
          </a:p>
        </p:txBody>
      </p:sp>
      <p:sp>
        <p:nvSpPr>
          <p:cNvPr id="26" name="Content Placeholder 25">
            <a:extLst>
              <a:ext uri="{FF2B5EF4-FFF2-40B4-BE49-F238E27FC236}">
                <a16:creationId xmlns:a16="http://schemas.microsoft.com/office/drawing/2014/main" id="{1D97411D-943A-A9D8-7A03-796D0E061AB4}"/>
              </a:ext>
            </a:extLst>
          </p:cNvPr>
          <p:cNvSpPr>
            <a:spLocks noGrp="1"/>
          </p:cNvSpPr>
          <p:nvPr>
            <p:ph sz="quarter" idx="4"/>
          </p:nvPr>
        </p:nvSpPr>
        <p:spPr>
          <a:xfrm>
            <a:off x="6815138" y="2505075"/>
            <a:ext cx="4540249" cy="3684588"/>
          </a:xfrm>
        </p:spPr>
        <p:txBody>
          <a:bodyPr/>
          <a:lstStyle/>
          <a:p>
            <a:pPr marL="0" indent="0">
              <a:buSzPct val="100000"/>
              <a:buNone/>
            </a:pPr>
            <a:r>
              <a:rPr lang="en-US" altLang="en-US" b="1" dirty="0"/>
              <a:t>Major Developments </a:t>
            </a:r>
            <a:r>
              <a:rPr lang="en-US" altLang="en-US" dirty="0"/>
              <a:t>– </a:t>
            </a:r>
            <a:r>
              <a:rPr lang="en-US" altLang="en-US" dirty="0">
                <a:hlinkClick r:id="rId3"/>
              </a:rPr>
              <a:t>Harrison Townhomes</a:t>
            </a:r>
            <a:r>
              <a:rPr lang="en-US" altLang="en-US" dirty="0"/>
              <a:t>, </a:t>
            </a:r>
            <a:br>
              <a:rPr lang="en-US" altLang="en-US" dirty="0"/>
            </a:br>
            <a:r>
              <a:rPr lang="en-US" altLang="en-US" dirty="0">
                <a:hlinkClick r:id="rId4"/>
              </a:rPr>
              <a:t>The Heights</a:t>
            </a:r>
            <a:r>
              <a:rPr lang="en-US" altLang="en-US" dirty="0"/>
              <a:t> (major news!)</a:t>
            </a:r>
          </a:p>
          <a:p>
            <a:pPr marL="0" indent="0">
              <a:buSzPct val="100000"/>
              <a:buNone/>
            </a:pPr>
            <a:r>
              <a:rPr lang="en-US" altLang="en-US" b="1" dirty="0"/>
              <a:t>Public partnerships </a:t>
            </a:r>
            <a:r>
              <a:rPr lang="en-US" altLang="en-US" dirty="0"/>
              <a:t>– Roseville, Dakota County</a:t>
            </a:r>
            <a:endParaRPr lang="en-US" altLang="en-US" noProof="0" dirty="0"/>
          </a:p>
          <a:p>
            <a:pPr marL="0" lvl="0" indent="0">
              <a:buSzPct val="100000"/>
              <a:buNone/>
            </a:pPr>
            <a:r>
              <a:rPr lang="en-US" altLang="en-US" b="1" dirty="0"/>
              <a:t>Community Partners</a:t>
            </a:r>
            <a:r>
              <a:rPr lang="en-US" altLang="en-US" dirty="0"/>
              <a:t> – Prior Lake, Chaska, Minnetonka</a:t>
            </a:r>
            <a:endParaRPr lang="en-US" altLang="en-US" noProof="0" dirty="0"/>
          </a:p>
        </p:txBody>
      </p:sp>
      <p:pic>
        <p:nvPicPr>
          <p:cNvPr id="43" name="Picture 42" descr="Icon&#10;&#10;Description automatically generated">
            <a:extLst>
              <a:ext uri="{FF2B5EF4-FFF2-40B4-BE49-F238E27FC236}">
                <a16:creationId xmlns:a16="http://schemas.microsoft.com/office/drawing/2014/main" id="{E79079CE-F658-A6F5-7CC6-9AA15B0EDE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0955" y="2529652"/>
            <a:ext cx="511732" cy="485581"/>
          </a:xfrm>
          <a:prstGeom prst="rect">
            <a:avLst/>
          </a:prstGeom>
        </p:spPr>
      </p:pic>
      <p:pic>
        <p:nvPicPr>
          <p:cNvPr id="44" name="Picture 43" descr="Icon&#10;&#10;Description automatically generated">
            <a:extLst>
              <a:ext uri="{FF2B5EF4-FFF2-40B4-BE49-F238E27FC236}">
                <a16:creationId xmlns:a16="http://schemas.microsoft.com/office/drawing/2014/main" id="{28898F64-AB1A-CF78-EEB7-B95AF0521A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0955" y="3782197"/>
            <a:ext cx="511732" cy="485581"/>
          </a:xfrm>
          <a:prstGeom prst="rect">
            <a:avLst/>
          </a:prstGeom>
        </p:spPr>
      </p:pic>
      <p:pic>
        <p:nvPicPr>
          <p:cNvPr id="45" name="Picture 44" descr="Icon&#10;&#10;Description automatically generated">
            <a:extLst>
              <a:ext uri="{FF2B5EF4-FFF2-40B4-BE49-F238E27FC236}">
                <a16:creationId xmlns:a16="http://schemas.microsoft.com/office/drawing/2014/main" id="{C11898E9-DDF2-C9C0-E183-8324181CE5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0955" y="4716411"/>
            <a:ext cx="511732" cy="485581"/>
          </a:xfrm>
          <a:prstGeom prst="rect">
            <a:avLst/>
          </a:prstGeom>
        </p:spPr>
      </p:pic>
    </p:spTree>
    <p:extLst>
      <p:ext uri="{BB962C8B-B14F-4D97-AF65-F5344CB8AC3E}">
        <p14:creationId xmlns:p14="http://schemas.microsoft.com/office/powerpoint/2010/main" val="1096880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ADB828-5239-7D24-E919-2326C9F9C820}"/>
              </a:ext>
            </a:extLst>
          </p:cNvPr>
          <p:cNvSpPr>
            <a:spLocks noGrp="1"/>
          </p:cNvSpPr>
          <p:nvPr>
            <p:ph type="title"/>
          </p:nvPr>
        </p:nvSpPr>
        <p:spPr/>
        <p:txBody>
          <a:bodyPr/>
          <a:lstStyle/>
          <a:p>
            <a:r>
              <a:rPr lang="en-US" dirty="0"/>
              <a:t>Advance Racial Equity</a:t>
            </a:r>
          </a:p>
        </p:txBody>
      </p:sp>
      <p:sp>
        <p:nvSpPr>
          <p:cNvPr id="10" name="Text Placeholder 9">
            <a:extLst>
              <a:ext uri="{FF2B5EF4-FFF2-40B4-BE49-F238E27FC236}">
                <a16:creationId xmlns:a16="http://schemas.microsoft.com/office/drawing/2014/main" id="{F49145AF-DF8B-97AD-67F6-932A0245F35D}"/>
              </a:ext>
            </a:extLst>
          </p:cNvPr>
          <p:cNvSpPr>
            <a:spLocks noGrp="1"/>
          </p:cNvSpPr>
          <p:nvPr>
            <p:ph type="body" idx="1"/>
          </p:nvPr>
        </p:nvSpPr>
        <p:spPr/>
        <p:txBody>
          <a:bodyPr/>
          <a:lstStyle/>
          <a:p>
            <a:r>
              <a:rPr lang="en-US" dirty="0"/>
              <a:t>Strategies </a:t>
            </a:r>
          </a:p>
        </p:txBody>
      </p:sp>
      <p:sp>
        <p:nvSpPr>
          <p:cNvPr id="11" name="Content Placeholder 10">
            <a:extLst>
              <a:ext uri="{FF2B5EF4-FFF2-40B4-BE49-F238E27FC236}">
                <a16:creationId xmlns:a16="http://schemas.microsoft.com/office/drawing/2014/main" id="{9218EA2C-875C-A7CC-E071-0141B4A54D4C}"/>
              </a:ext>
            </a:extLst>
          </p:cNvPr>
          <p:cNvSpPr>
            <a:spLocks noGrp="1"/>
          </p:cNvSpPr>
          <p:nvPr>
            <p:ph sz="half" idx="2"/>
          </p:nvPr>
        </p:nvSpPr>
        <p:spPr/>
        <p:txBody>
          <a:bodyPr/>
          <a:lstStyle/>
          <a:p>
            <a:pPr lvl="0"/>
            <a:r>
              <a:rPr lang="en-US" altLang="en-US" b="1" noProof="0" dirty="0"/>
              <a:t>Close homeownership gaps</a:t>
            </a:r>
            <a:r>
              <a:rPr lang="en-US" altLang="en-US" noProof="0" dirty="0"/>
              <a:t> to advance Black homeownership</a:t>
            </a:r>
          </a:p>
          <a:p>
            <a:pPr lvl="0"/>
            <a:r>
              <a:rPr lang="en-US" altLang="en-US" b="1" dirty="0"/>
              <a:t>Elevate equitable homeownership </a:t>
            </a:r>
            <a:r>
              <a:rPr lang="en-US" altLang="en-US" dirty="0"/>
              <a:t>through policy and advocacy</a:t>
            </a:r>
          </a:p>
        </p:txBody>
      </p:sp>
      <p:sp>
        <p:nvSpPr>
          <p:cNvPr id="14" name="Text Placeholder 13">
            <a:extLst>
              <a:ext uri="{FF2B5EF4-FFF2-40B4-BE49-F238E27FC236}">
                <a16:creationId xmlns:a16="http://schemas.microsoft.com/office/drawing/2014/main" id="{6B0496B3-5238-879D-5FF6-3585CDCAA75A}"/>
              </a:ext>
            </a:extLst>
          </p:cNvPr>
          <p:cNvSpPr>
            <a:spLocks noGrp="1"/>
          </p:cNvSpPr>
          <p:nvPr>
            <p:ph type="body" sz="quarter" idx="3"/>
          </p:nvPr>
        </p:nvSpPr>
        <p:spPr/>
        <p:txBody>
          <a:bodyPr/>
          <a:lstStyle/>
          <a:p>
            <a:r>
              <a:rPr lang="en-US" dirty="0"/>
              <a:t>Key Innovations</a:t>
            </a:r>
          </a:p>
        </p:txBody>
      </p:sp>
      <p:sp>
        <p:nvSpPr>
          <p:cNvPr id="16" name="Content Placeholder 15">
            <a:extLst>
              <a:ext uri="{FF2B5EF4-FFF2-40B4-BE49-F238E27FC236}">
                <a16:creationId xmlns:a16="http://schemas.microsoft.com/office/drawing/2014/main" id="{0CD18A70-CE56-1C5E-094E-DFB822CCF53F}"/>
              </a:ext>
            </a:extLst>
          </p:cNvPr>
          <p:cNvSpPr>
            <a:spLocks noGrp="1"/>
          </p:cNvSpPr>
          <p:nvPr>
            <p:ph sz="quarter" idx="4"/>
          </p:nvPr>
        </p:nvSpPr>
        <p:spPr>
          <a:xfrm>
            <a:off x="6812280" y="2505075"/>
            <a:ext cx="4544568" cy="3684588"/>
          </a:xfrm>
        </p:spPr>
        <p:txBody>
          <a:bodyPr/>
          <a:lstStyle/>
          <a:p>
            <a:pPr marL="0" indent="0">
              <a:buNone/>
            </a:pPr>
            <a:r>
              <a:rPr lang="en-US" altLang="en-US" b="1" noProof="0" dirty="0">
                <a:hlinkClick r:id="rId3"/>
              </a:rPr>
              <a:t>Special Purpose Credit Program</a:t>
            </a:r>
            <a:endParaRPr lang="en-US" b="1" dirty="0"/>
          </a:p>
          <a:p>
            <a:pPr marL="0" lvl="0" indent="0">
              <a:buNone/>
            </a:pPr>
            <a:r>
              <a:rPr lang="en-US" altLang="en-US" b="1" dirty="0">
                <a:hlinkClick r:id="rId4"/>
              </a:rPr>
              <a:t>Grassroots local </a:t>
            </a:r>
            <a:br>
              <a:rPr lang="en-US" altLang="en-US" b="1" dirty="0">
                <a:hlinkClick r:id="rId4"/>
              </a:rPr>
            </a:br>
            <a:r>
              <a:rPr lang="en-US" altLang="en-US" b="1" dirty="0">
                <a:hlinkClick r:id="rId4"/>
              </a:rPr>
              <a:t>advocacy efforts</a:t>
            </a:r>
            <a:endParaRPr lang="en-US" altLang="en-US" b="1" dirty="0"/>
          </a:p>
        </p:txBody>
      </p:sp>
      <p:pic>
        <p:nvPicPr>
          <p:cNvPr id="19" name="Picture 18" descr="Icon&#10;&#10;Description automatically generated">
            <a:extLst>
              <a:ext uri="{FF2B5EF4-FFF2-40B4-BE49-F238E27FC236}">
                <a16:creationId xmlns:a16="http://schemas.microsoft.com/office/drawing/2014/main" id="{AF2BD980-A501-2B49-3B92-4293A44210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0955" y="2529652"/>
            <a:ext cx="511732" cy="485581"/>
          </a:xfrm>
          <a:prstGeom prst="rect">
            <a:avLst/>
          </a:prstGeom>
        </p:spPr>
      </p:pic>
      <p:pic>
        <p:nvPicPr>
          <p:cNvPr id="20" name="Picture 19" descr="Icon&#10;&#10;Description automatically generated">
            <a:extLst>
              <a:ext uri="{FF2B5EF4-FFF2-40B4-BE49-F238E27FC236}">
                <a16:creationId xmlns:a16="http://schemas.microsoft.com/office/drawing/2014/main" id="{0E1CCC64-58A6-6A56-C82A-889E470349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0955" y="3491677"/>
            <a:ext cx="511732" cy="485581"/>
          </a:xfrm>
          <a:prstGeom prst="rect">
            <a:avLst/>
          </a:prstGeom>
        </p:spPr>
      </p:pic>
    </p:spTree>
    <p:extLst>
      <p:ext uri="{BB962C8B-B14F-4D97-AF65-F5344CB8AC3E}">
        <p14:creationId xmlns:p14="http://schemas.microsoft.com/office/powerpoint/2010/main" val="1944118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DFFA8-835C-452C-DA2D-EE26CE893AA0}"/>
              </a:ext>
            </a:extLst>
          </p:cNvPr>
          <p:cNvSpPr>
            <a:spLocks noGrp="1"/>
          </p:cNvSpPr>
          <p:nvPr>
            <p:ph type="title"/>
          </p:nvPr>
        </p:nvSpPr>
        <p:spPr>
          <a:xfrm>
            <a:off x="838200" y="393701"/>
            <a:ext cx="10515600" cy="2020892"/>
          </a:xfrm>
        </p:spPr>
        <p:txBody>
          <a:bodyPr>
            <a:normAutofit/>
          </a:bodyPr>
          <a:lstStyle/>
          <a:p>
            <a:pPr lvl="0"/>
            <a:r>
              <a:rPr lang="en-US" noProof="0" dirty="0"/>
              <a:t>Advance Racial Equity</a:t>
            </a:r>
            <a:br>
              <a:rPr lang="en-US" sz="3200" noProof="0" dirty="0"/>
            </a:br>
            <a:r>
              <a:rPr lang="en-US" sz="3200" dirty="0">
                <a:solidFill>
                  <a:schemeClr val="tx1"/>
                </a:solidFill>
              </a:rPr>
              <a:t>Advancing Black Homeownership: </a:t>
            </a:r>
            <a:br>
              <a:rPr lang="en-US" sz="3200" dirty="0">
                <a:solidFill>
                  <a:schemeClr val="tx1"/>
                </a:solidFill>
              </a:rPr>
            </a:br>
            <a:r>
              <a:rPr lang="en-US" sz="3200" b="0" dirty="0">
                <a:solidFill>
                  <a:schemeClr val="tx1"/>
                </a:solidFill>
              </a:rPr>
              <a:t>Special Purpose Credit Program</a:t>
            </a:r>
          </a:p>
        </p:txBody>
      </p:sp>
      <p:graphicFrame>
        <p:nvGraphicFramePr>
          <p:cNvPr id="4" name="Content Placeholder 3">
            <a:extLst>
              <a:ext uri="{FF2B5EF4-FFF2-40B4-BE49-F238E27FC236}">
                <a16:creationId xmlns:a16="http://schemas.microsoft.com/office/drawing/2014/main" id="{F6F75DCA-70E8-A00D-409D-9A03FED3EF69}"/>
              </a:ext>
            </a:extLst>
          </p:cNvPr>
          <p:cNvGraphicFramePr>
            <a:graphicFrameLocks noGrp="1"/>
          </p:cNvGraphicFramePr>
          <p:nvPr>
            <p:ph idx="1"/>
            <p:extLst>
              <p:ext uri="{D42A27DB-BD31-4B8C-83A1-F6EECF244321}">
                <p14:modId xmlns:p14="http://schemas.microsoft.com/office/powerpoint/2010/main" val="672109749"/>
              </p:ext>
            </p:extLst>
          </p:nvPr>
        </p:nvGraphicFramePr>
        <p:xfrm>
          <a:off x="838200" y="2414593"/>
          <a:ext cx="10515600" cy="3630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9925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70BAA-7CCE-C544-FC68-CB0BAB4D3FB6}"/>
              </a:ext>
            </a:extLst>
          </p:cNvPr>
          <p:cNvSpPr>
            <a:spLocks noGrp="1"/>
          </p:cNvSpPr>
          <p:nvPr>
            <p:ph type="title"/>
          </p:nvPr>
        </p:nvSpPr>
        <p:spPr/>
        <p:txBody>
          <a:bodyPr/>
          <a:lstStyle/>
          <a:p>
            <a:pPr lvl="0"/>
            <a:r>
              <a:rPr lang="en-US" dirty="0"/>
              <a:t>Engage the community to strengthen </a:t>
            </a:r>
            <a:br>
              <a:rPr lang="en-US" dirty="0"/>
            </a:br>
            <a:r>
              <a:rPr lang="en-US" dirty="0"/>
              <a:t>our foundation</a:t>
            </a:r>
          </a:p>
        </p:txBody>
      </p:sp>
      <p:sp>
        <p:nvSpPr>
          <p:cNvPr id="16" name="Text Placeholder 15">
            <a:extLst>
              <a:ext uri="{FF2B5EF4-FFF2-40B4-BE49-F238E27FC236}">
                <a16:creationId xmlns:a16="http://schemas.microsoft.com/office/drawing/2014/main" id="{6AFE1E0C-2BB9-D513-697F-80A381C627E6}"/>
              </a:ext>
            </a:extLst>
          </p:cNvPr>
          <p:cNvSpPr>
            <a:spLocks noGrp="1"/>
          </p:cNvSpPr>
          <p:nvPr>
            <p:ph type="body" idx="1"/>
          </p:nvPr>
        </p:nvSpPr>
        <p:spPr/>
        <p:txBody>
          <a:bodyPr/>
          <a:lstStyle/>
          <a:p>
            <a:r>
              <a:rPr lang="en-US" dirty="0"/>
              <a:t>Strategies </a:t>
            </a:r>
          </a:p>
        </p:txBody>
      </p:sp>
      <p:sp>
        <p:nvSpPr>
          <p:cNvPr id="19" name="Content Placeholder 18">
            <a:extLst>
              <a:ext uri="{FF2B5EF4-FFF2-40B4-BE49-F238E27FC236}">
                <a16:creationId xmlns:a16="http://schemas.microsoft.com/office/drawing/2014/main" id="{DDBD5962-363F-47E7-0D4D-5E0A1C59070A}"/>
              </a:ext>
            </a:extLst>
          </p:cNvPr>
          <p:cNvSpPr>
            <a:spLocks noGrp="1"/>
          </p:cNvSpPr>
          <p:nvPr>
            <p:ph sz="half" idx="2"/>
          </p:nvPr>
        </p:nvSpPr>
        <p:spPr/>
        <p:txBody>
          <a:bodyPr/>
          <a:lstStyle/>
          <a:p>
            <a:pPr lvl="0"/>
            <a:r>
              <a:rPr lang="en-US" altLang="en-US" b="1" noProof="0" dirty="0"/>
              <a:t>Cultivate</a:t>
            </a:r>
            <a:r>
              <a:rPr lang="en-US" altLang="en-US" noProof="0" dirty="0"/>
              <a:t> meaningful partnerships</a:t>
            </a:r>
          </a:p>
          <a:p>
            <a:pPr lvl="0"/>
            <a:r>
              <a:rPr lang="en-US" altLang="en-US" b="1" noProof="0" dirty="0"/>
              <a:t>Build </a:t>
            </a:r>
            <a:r>
              <a:rPr lang="en-US" altLang="en-US" noProof="0" dirty="0"/>
              <a:t>an inspiring organization where all thrive</a:t>
            </a:r>
          </a:p>
          <a:p>
            <a:pPr lvl="0"/>
            <a:r>
              <a:rPr lang="en-US" altLang="en-US" b="1" noProof="0" dirty="0"/>
              <a:t>Balance </a:t>
            </a:r>
            <a:r>
              <a:rPr lang="en-US" altLang="en-US" noProof="0" dirty="0"/>
              <a:t>growth with financial and operational strength</a:t>
            </a:r>
          </a:p>
        </p:txBody>
      </p:sp>
      <p:sp>
        <p:nvSpPr>
          <p:cNvPr id="20" name="Text Placeholder 19">
            <a:extLst>
              <a:ext uri="{FF2B5EF4-FFF2-40B4-BE49-F238E27FC236}">
                <a16:creationId xmlns:a16="http://schemas.microsoft.com/office/drawing/2014/main" id="{29360BEA-715B-B5ED-768F-89E5A967E0AC}"/>
              </a:ext>
            </a:extLst>
          </p:cNvPr>
          <p:cNvSpPr>
            <a:spLocks noGrp="1"/>
          </p:cNvSpPr>
          <p:nvPr>
            <p:ph type="body" sz="quarter" idx="3"/>
          </p:nvPr>
        </p:nvSpPr>
        <p:spPr/>
        <p:txBody>
          <a:bodyPr/>
          <a:lstStyle/>
          <a:p>
            <a:r>
              <a:rPr lang="en-US" dirty="0"/>
              <a:t>Key Innovations</a:t>
            </a:r>
          </a:p>
        </p:txBody>
      </p:sp>
      <p:sp>
        <p:nvSpPr>
          <p:cNvPr id="27" name="Content Placeholder 26">
            <a:extLst>
              <a:ext uri="{FF2B5EF4-FFF2-40B4-BE49-F238E27FC236}">
                <a16:creationId xmlns:a16="http://schemas.microsoft.com/office/drawing/2014/main" id="{DC44F6DF-76B8-3BF2-411E-C73352F392D5}"/>
              </a:ext>
            </a:extLst>
          </p:cNvPr>
          <p:cNvSpPr>
            <a:spLocks noGrp="1"/>
          </p:cNvSpPr>
          <p:nvPr>
            <p:ph sz="quarter" idx="4"/>
          </p:nvPr>
        </p:nvSpPr>
        <p:spPr>
          <a:xfrm>
            <a:off x="6812280" y="2505075"/>
            <a:ext cx="4544568" cy="3684588"/>
          </a:xfrm>
        </p:spPr>
        <p:txBody>
          <a:bodyPr/>
          <a:lstStyle/>
          <a:p>
            <a:pPr marL="0" marR="0" lvl="0" indent="0" algn="l" defTabSz="914400" rtl="0" eaLnBrk="0" fontAlgn="base" latinLnBrk="0" hangingPunct="0">
              <a:lnSpc>
                <a:spcPct val="90000"/>
              </a:lnSpc>
              <a:spcBef>
                <a:spcPts val="1000"/>
              </a:spcBef>
              <a:spcAft>
                <a:spcPct val="0"/>
              </a:spcAft>
              <a:buClrTx/>
              <a:buSzTx/>
              <a:buNone/>
              <a:tabLst/>
              <a:defRPr/>
            </a:pPr>
            <a:r>
              <a:rPr kumimoji="0" lang="en-US" altLang="en-US" sz="2400" b="1" i="0" u="none" strike="noStrike" kern="1200" cap="none" spc="0" normalizeH="0" baseline="0" noProof="0" dirty="0">
                <a:ln>
                  <a:noFill/>
                </a:ln>
                <a:solidFill>
                  <a:schemeClr val="tx1"/>
                </a:solidFill>
                <a:effectLst/>
                <a:uLnTx/>
                <a:uFillTx/>
                <a:hlinkClick r:id="rId3"/>
              </a:rPr>
              <a:t>$125M Bremer Bank partnership renewal</a:t>
            </a:r>
            <a:r>
              <a:rPr lang="en-US" altLang="en-US" sz="2400" b="1" dirty="0">
                <a:solidFill>
                  <a:schemeClr val="tx1"/>
                </a:solidFill>
                <a:hlinkClick r:id="rId3"/>
              </a:rPr>
              <a:t> </a:t>
            </a:r>
            <a:r>
              <a:rPr lang="en-US" altLang="en-US" sz="2400" dirty="0">
                <a:solidFill>
                  <a:schemeClr val="tx1"/>
                </a:solidFill>
                <a:hlinkClick r:id="rId3"/>
              </a:rPr>
              <a:t>(Home Loan Impact Fund)</a:t>
            </a:r>
            <a:endParaRPr lang="en-US" altLang="en-US" sz="2400" dirty="0">
              <a:solidFill>
                <a:schemeClr val="tx1"/>
              </a:solidFill>
            </a:endParaRPr>
          </a:p>
          <a:p>
            <a:pPr marL="0" marR="0" lvl="0" indent="0" algn="l" defTabSz="914400" rtl="0" eaLnBrk="0" fontAlgn="base" latinLnBrk="0" hangingPunct="0">
              <a:lnSpc>
                <a:spcPct val="90000"/>
              </a:lnSpc>
              <a:spcBef>
                <a:spcPts val="1000"/>
              </a:spcBef>
              <a:spcAft>
                <a:spcPct val="0"/>
              </a:spcAft>
              <a:buClrTx/>
              <a:buSzTx/>
              <a:buNone/>
              <a:tabLst/>
              <a:defRPr/>
            </a:pPr>
            <a:endParaRPr lang="en-US" altLang="en-US" sz="2400" dirty="0">
              <a:solidFill>
                <a:schemeClr val="tx1"/>
              </a:solidFill>
            </a:endParaRPr>
          </a:p>
          <a:p>
            <a:pPr marL="0" marR="0" lvl="0" indent="0" algn="l" defTabSz="914400" rtl="0" eaLnBrk="0" fontAlgn="base" latinLnBrk="0" hangingPunct="0">
              <a:lnSpc>
                <a:spcPct val="90000"/>
              </a:lnSpc>
              <a:spcBef>
                <a:spcPts val="1000"/>
              </a:spcBef>
              <a:spcAft>
                <a:spcPct val="0"/>
              </a:spcAft>
              <a:buClrTx/>
              <a:buSzTx/>
              <a:buNone/>
              <a:tabLst/>
              <a:defRPr/>
            </a:pPr>
            <a:r>
              <a:rPr lang="en-US" altLang="en-US" sz="2400" dirty="0">
                <a:solidFill>
                  <a:schemeClr val="tx1"/>
                </a:solidFill>
              </a:rPr>
              <a:t>New community partnerships </a:t>
            </a:r>
            <a:r>
              <a:rPr lang="en-US" altLang="en-US" dirty="0"/>
              <a:t>including </a:t>
            </a:r>
            <a:r>
              <a:rPr lang="en-US" altLang="en-US" b="1" dirty="0">
                <a:hlinkClick r:id="rId4"/>
              </a:rPr>
              <a:t>Black Men Teach </a:t>
            </a:r>
            <a:r>
              <a:rPr lang="en-US" altLang="en-US" dirty="0"/>
              <a:t>and </a:t>
            </a:r>
            <a:r>
              <a:rPr lang="en-US" altLang="en-US" b="1" dirty="0">
                <a:hlinkClick r:id="rId5"/>
              </a:rPr>
              <a:t>Pathways to Success</a:t>
            </a:r>
            <a:endParaRPr lang="en-US" altLang="en-US" sz="2400" b="1" dirty="0">
              <a:solidFill>
                <a:schemeClr val="tx1"/>
              </a:solidFill>
            </a:endParaRPr>
          </a:p>
          <a:p>
            <a:pPr marL="0" indent="0" eaLnBrk="0" fontAlgn="base" hangingPunct="0">
              <a:spcAft>
                <a:spcPct val="0"/>
              </a:spcAft>
              <a:buNone/>
              <a:defRPr/>
            </a:pPr>
            <a:br>
              <a:rPr lang="en-US" altLang="en-US" sz="2400" b="1" dirty="0">
                <a:solidFill>
                  <a:schemeClr val="tx1"/>
                </a:solidFill>
              </a:rPr>
            </a:br>
            <a:r>
              <a:rPr lang="en-US" altLang="en-US" sz="2400" b="1" dirty="0">
                <a:solidFill>
                  <a:schemeClr val="tx1"/>
                </a:solidFill>
              </a:rPr>
              <a:t>3</a:t>
            </a:r>
            <a:r>
              <a:rPr lang="en-US" altLang="en-US" sz="2400" b="1" baseline="30000" dirty="0">
                <a:solidFill>
                  <a:schemeClr val="tx1"/>
                </a:solidFill>
              </a:rPr>
              <a:t>rd</a:t>
            </a:r>
            <a:r>
              <a:rPr lang="en-US" altLang="en-US" sz="2400" b="1" dirty="0">
                <a:solidFill>
                  <a:schemeClr val="tx1"/>
                </a:solidFill>
              </a:rPr>
              <a:t> ReStore </a:t>
            </a:r>
            <a:r>
              <a:rPr lang="en-US" altLang="en-US" b="1" dirty="0"/>
              <a:t>location</a:t>
            </a:r>
            <a:endParaRPr lang="en-US" altLang="en-US" sz="2400" b="1" dirty="0">
              <a:solidFill>
                <a:schemeClr val="tx1"/>
              </a:solidFill>
            </a:endParaRPr>
          </a:p>
        </p:txBody>
      </p:sp>
      <p:pic>
        <p:nvPicPr>
          <p:cNvPr id="38" name="Picture 37" descr="Icon&#10;&#10;Description automatically generated">
            <a:extLst>
              <a:ext uri="{FF2B5EF4-FFF2-40B4-BE49-F238E27FC236}">
                <a16:creationId xmlns:a16="http://schemas.microsoft.com/office/drawing/2014/main" id="{8AF53361-0538-22DF-1807-304518A50E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10955" y="2529652"/>
            <a:ext cx="511732" cy="485581"/>
          </a:xfrm>
          <a:prstGeom prst="rect">
            <a:avLst/>
          </a:prstGeom>
        </p:spPr>
      </p:pic>
      <p:pic>
        <p:nvPicPr>
          <p:cNvPr id="39" name="Picture 38" descr="Icon&#10;&#10;Description automatically generated">
            <a:extLst>
              <a:ext uri="{FF2B5EF4-FFF2-40B4-BE49-F238E27FC236}">
                <a16:creationId xmlns:a16="http://schemas.microsoft.com/office/drawing/2014/main" id="{9B74C770-693D-4F80-7A10-A1CF9D19AD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10955" y="4022950"/>
            <a:ext cx="511732" cy="485581"/>
          </a:xfrm>
          <a:prstGeom prst="rect">
            <a:avLst/>
          </a:prstGeom>
        </p:spPr>
      </p:pic>
      <p:pic>
        <p:nvPicPr>
          <p:cNvPr id="40" name="Picture 39" descr="Icon&#10;&#10;Description automatically generated">
            <a:extLst>
              <a:ext uri="{FF2B5EF4-FFF2-40B4-BE49-F238E27FC236}">
                <a16:creationId xmlns:a16="http://schemas.microsoft.com/office/drawing/2014/main" id="{0584010B-6991-A7C1-BE50-D137C50F2D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10955" y="5466824"/>
            <a:ext cx="511732" cy="485581"/>
          </a:xfrm>
          <a:prstGeom prst="rect">
            <a:avLst/>
          </a:prstGeom>
        </p:spPr>
      </p:pic>
    </p:spTree>
    <p:extLst>
      <p:ext uri="{BB962C8B-B14F-4D97-AF65-F5344CB8AC3E}">
        <p14:creationId xmlns:p14="http://schemas.microsoft.com/office/powerpoint/2010/main" val="663142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F4F38C1-2074-62C3-574E-DE64895962D2}"/>
              </a:ext>
            </a:extLst>
          </p:cNvPr>
          <p:cNvSpPr txBox="1">
            <a:spLocks noChangeArrowheads="1"/>
          </p:cNvSpPr>
          <p:nvPr/>
        </p:nvSpPr>
        <p:spPr bwMode="auto">
          <a:xfrm>
            <a:off x="6848564" y="356562"/>
            <a:ext cx="5108832" cy="34245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0" fontAlgn="base" hangingPunct="0">
              <a:lnSpc>
                <a:spcPct val="90000"/>
              </a:lnSpc>
              <a:spcBef>
                <a:spcPts val="1000"/>
              </a:spcBef>
              <a:spcAft>
                <a:spcPct val="0"/>
              </a:spcAft>
              <a:buFontTx/>
              <a:buNone/>
              <a:defRPr sz="2000" b="0" i="0" kern="1200">
                <a:solidFill>
                  <a:schemeClr val="tx2"/>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Tx/>
              <a:buNone/>
              <a:tabLst/>
              <a:defRPr/>
            </a:pPr>
            <a:r>
              <a:rPr kumimoji="0" lang="en-US" alt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am just truly so grateful to Habitat for allowing me to go through the process and having them guide me.”</a:t>
            </a:r>
            <a:br>
              <a:rPr kumimoji="0" lang="en-US" alt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alt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endParaRPr kumimoji="0" lang="en-US" alt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90000"/>
              </a:lnSpc>
              <a:spcBef>
                <a:spcPts val="1000"/>
              </a:spcBef>
              <a:spcAft>
                <a:spcPct val="0"/>
              </a:spcAft>
              <a:buClrTx/>
              <a:buSzTx/>
              <a:buFontTx/>
              <a:buNone/>
              <a:tabLst/>
              <a:defRPr/>
            </a:pPr>
            <a:r>
              <a:rPr kumimoji="0" lang="en-US" alt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Angela Gladney, </a:t>
            </a:r>
            <a:br>
              <a:rPr kumimoji="0" lang="en-US" alt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alt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Habitat homeowner since 2023, </a:t>
            </a:r>
            <a:br>
              <a:rPr kumimoji="0" lang="en-US" alt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alt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part of our new special </a:t>
            </a:r>
            <a:br>
              <a:rPr kumimoji="0" lang="en-US" alt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alt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purpose credit program</a:t>
            </a:r>
          </a:p>
        </p:txBody>
      </p:sp>
      <p:grpSp>
        <p:nvGrpSpPr>
          <p:cNvPr id="7" name="Group 6">
            <a:extLst>
              <a:ext uri="{FF2B5EF4-FFF2-40B4-BE49-F238E27FC236}">
                <a16:creationId xmlns:a16="http://schemas.microsoft.com/office/drawing/2014/main" id="{534C8673-EF28-71D7-CE07-AAEA39A94240}"/>
              </a:ext>
            </a:extLst>
          </p:cNvPr>
          <p:cNvGrpSpPr>
            <a:grpSpLocks/>
          </p:cNvGrpSpPr>
          <p:nvPr/>
        </p:nvGrpSpPr>
        <p:grpSpPr bwMode="auto">
          <a:xfrm rot="3055517">
            <a:off x="10594553" y="2308797"/>
            <a:ext cx="2255837" cy="3411537"/>
            <a:chOff x="8469576" y="-576114"/>
            <a:chExt cx="3891683" cy="5885870"/>
          </a:xfrm>
        </p:grpSpPr>
        <p:sp>
          <p:nvSpPr>
            <p:cNvPr id="8" name="Oval 7">
              <a:extLst>
                <a:ext uri="{FF2B5EF4-FFF2-40B4-BE49-F238E27FC236}">
                  <a16:creationId xmlns:a16="http://schemas.microsoft.com/office/drawing/2014/main" id="{D5E0F524-2451-5800-4799-799D4EB7379A}"/>
                </a:ext>
              </a:extLst>
            </p:cNvPr>
            <p:cNvSpPr/>
            <p:nvPr/>
          </p:nvSpPr>
          <p:spPr>
            <a:xfrm>
              <a:off x="8603433" y="-576071"/>
              <a:ext cx="3305604" cy="3305837"/>
            </a:xfrm>
            <a:prstGeom prst="ellipse">
              <a:avLst/>
            </a:prstGeom>
            <a:noFill/>
            <a:ln w="203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a:extLst>
                <a:ext uri="{FF2B5EF4-FFF2-40B4-BE49-F238E27FC236}">
                  <a16:creationId xmlns:a16="http://schemas.microsoft.com/office/drawing/2014/main" id="{9F2555AB-112B-4290-6CAF-5EB82BD45359}"/>
                </a:ext>
              </a:extLst>
            </p:cNvPr>
            <p:cNvSpPr/>
            <p:nvPr/>
          </p:nvSpPr>
          <p:spPr>
            <a:xfrm>
              <a:off x="8452141" y="3294881"/>
              <a:ext cx="1016056" cy="1016128"/>
            </a:xfrm>
            <a:prstGeom prst="ellipse">
              <a:avLst/>
            </a:prstGeom>
            <a:noFill/>
            <a:ln w="203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E956F3A0-1A1C-3CC3-08BB-12E6AF1DCBE3}"/>
                </a:ext>
              </a:extLst>
            </p:cNvPr>
            <p:cNvSpPr/>
            <p:nvPr/>
          </p:nvSpPr>
          <p:spPr>
            <a:xfrm>
              <a:off x="10472990" y="3417027"/>
              <a:ext cx="1878744" cy="1878877"/>
            </a:xfrm>
            <a:prstGeom prst="ellipse">
              <a:avLst/>
            </a:prstGeom>
            <a:noFill/>
            <a:ln w="203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4" name="TextBox 13">
            <a:extLst>
              <a:ext uri="{FF2B5EF4-FFF2-40B4-BE49-F238E27FC236}">
                <a16:creationId xmlns:a16="http://schemas.microsoft.com/office/drawing/2014/main" id="{97AC3433-6A3A-B4B9-EF99-C7ADE74CE0C4}"/>
              </a:ext>
            </a:extLst>
          </p:cNvPr>
          <p:cNvSpPr txBox="1"/>
          <p:nvPr/>
        </p:nvSpPr>
        <p:spPr>
          <a:xfrm>
            <a:off x="6848564" y="4820777"/>
            <a:ext cx="3657600" cy="369332"/>
          </a:xfrm>
          <a:prstGeom prst="rect">
            <a:avLst/>
          </a:prstGeom>
          <a:noFill/>
        </p:spPr>
        <p:txBody>
          <a:bodyPr wrap="square">
            <a:spAutoFit/>
          </a:bodyPr>
          <a:lstStyle/>
          <a:p>
            <a:r>
              <a:rPr lang="en-US" dirty="0">
                <a:hlinkClick r:id="rId3"/>
              </a:rPr>
              <a:t>Read more about Angela &gt; </a:t>
            </a:r>
            <a:r>
              <a:rPr lang="en-US" dirty="0"/>
              <a:t> </a:t>
            </a:r>
          </a:p>
        </p:txBody>
      </p:sp>
      <p:pic>
        <p:nvPicPr>
          <p:cNvPr id="11" name="Picture 10" descr="A person standing in front of a house&#10;&#10;Description automatically generated with medium confidence">
            <a:extLst>
              <a:ext uri="{FF2B5EF4-FFF2-40B4-BE49-F238E27FC236}">
                <a16:creationId xmlns:a16="http://schemas.microsoft.com/office/drawing/2014/main" id="{E35C9021-4D53-B9D1-2D97-3A5A58B295FA}"/>
              </a:ext>
            </a:extLst>
          </p:cNvPr>
          <p:cNvPicPr>
            <a:picLocks noChangeAspect="1"/>
          </p:cNvPicPr>
          <p:nvPr/>
        </p:nvPicPr>
        <p:blipFill rotWithShape="1">
          <a:blip r:embed="rId4">
            <a:extLst>
              <a:ext uri="{28A0092B-C50C-407E-A947-70E740481C1C}">
                <a14:useLocalDpi xmlns:a14="http://schemas.microsoft.com/office/drawing/2010/main" val="0"/>
              </a:ext>
            </a:extLst>
          </a:blip>
          <a:srcRect l="15688" t="2306" r="13193"/>
          <a:stretch/>
        </p:blipFill>
        <p:spPr>
          <a:xfrm>
            <a:off x="111773" y="140001"/>
            <a:ext cx="6471830" cy="5930900"/>
          </a:xfrm>
          <a:prstGeom prst="rect">
            <a:avLst/>
          </a:prstGeom>
        </p:spPr>
      </p:pic>
    </p:spTree>
    <p:extLst>
      <p:ext uri="{BB962C8B-B14F-4D97-AF65-F5344CB8AC3E}">
        <p14:creationId xmlns:p14="http://schemas.microsoft.com/office/powerpoint/2010/main" val="1872989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CDC0555-830B-1D23-CCFD-7B0EEBC9EB48}"/>
              </a:ext>
            </a:extLst>
          </p:cNvPr>
          <p:cNvGrpSpPr/>
          <p:nvPr/>
        </p:nvGrpSpPr>
        <p:grpSpPr>
          <a:xfrm>
            <a:off x="539416" y="3222365"/>
            <a:ext cx="4403465" cy="1237319"/>
            <a:chOff x="671936" y="3222365"/>
            <a:chExt cx="4403465" cy="1237319"/>
          </a:xfrm>
        </p:grpSpPr>
        <p:sp>
          <p:nvSpPr>
            <p:cNvPr id="8" name="Text Placeholder 1">
              <a:extLst>
                <a:ext uri="{FF2B5EF4-FFF2-40B4-BE49-F238E27FC236}">
                  <a16:creationId xmlns:a16="http://schemas.microsoft.com/office/drawing/2014/main" id="{0D2194B7-6FF5-5CCA-E19F-490CD4AC0802}"/>
                </a:ext>
              </a:extLst>
            </p:cNvPr>
            <p:cNvSpPr txBox="1">
              <a:spLocks/>
            </p:cNvSpPr>
            <p:nvPr/>
          </p:nvSpPr>
          <p:spPr>
            <a:xfrm>
              <a:off x="1153199" y="3222365"/>
              <a:ext cx="3922202" cy="282455"/>
            </a:xfrm>
            <a:prstGeom prst="rect">
              <a:avLst/>
            </a:prstGeom>
          </p:spPr>
          <p:txBody>
            <a:bodyPr lIns="0" tIns="0" rIns="0" bIns="0"/>
            <a:lstStyle>
              <a:lvl1pPr marL="0" indent="0" algn="l" rtl="0" eaLnBrk="0" fontAlgn="base" hangingPunct="0">
                <a:lnSpc>
                  <a:spcPct val="90000"/>
                </a:lnSpc>
                <a:spcBef>
                  <a:spcPts val="0"/>
                </a:spcBef>
                <a:spcAft>
                  <a:spcPct val="0"/>
                </a:spcAft>
                <a:buFontTx/>
                <a:buNone/>
                <a:defRPr sz="4800" b="1" i="0" kern="1200" spc="-150">
                  <a:solidFill>
                    <a:schemeClr val="tx1"/>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0" fontAlgn="base" latinLnBrk="0" hangingPunct="0">
                <a:lnSpc>
                  <a:spcPct val="90000"/>
                </a:lnSpc>
                <a:spcBef>
                  <a:spcPts val="0"/>
                </a:spcBef>
                <a:spcAft>
                  <a:spcPct val="0"/>
                </a:spcAft>
                <a:buClrTx/>
                <a:buSzTx/>
                <a:buFontTx/>
                <a:buNone/>
                <a:tabLst/>
                <a:defRPr/>
              </a:pPr>
              <a:r>
                <a:rPr lang="en-US" sz="2400" dirty="0">
                  <a:latin typeface="+mj-lt"/>
                </a:rPr>
                <a:t>Served 7% </a:t>
              </a:r>
              <a:r>
                <a:rPr lang="en-US" sz="2400" b="0" dirty="0">
                  <a:latin typeface="+mj-lt"/>
                </a:rPr>
                <a:t>Black households</a:t>
              </a:r>
              <a:endParaRPr kumimoji="0" lang="en-US" sz="2400" b="0" u="none" strike="noStrike" kern="1200" cap="none" normalizeH="0" baseline="0" noProof="0" dirty="0">
                <a:ln>
                  <a:noFill/>
                </a:ln>
                <a:effectLst/>
                <a:uLnTx/>
                <a:uFillTx/>
                <a:latin typeface="+mj-lt"/>
              </a:endParaRPr>
            </a:p>
          </p:txBody>
        </p:sp>
        <p:sp>
          <p:nvSpPr>
            <p:cNvPr id="10" name="Oval 9">
              <a:extLst>
                <a:ext uri="{FF2B5EF4-FFF2-40B4-BE49-F238E27FC236}">
                  <a16:creationId xmlns:a16="http://schemas.microsoft.com/office/drawing/2014/main" id="{0C326FAC-67E6-3505-ED48-6FBD32FFE9A7}"/>
                </a:ext>
              </a:extLst>
            </p:cNvPr>
            <p:cNvSpPr/>
            <p:nvPr/>
          </p:nvSpPr>
          <p:spPr>
            <a:xfrm>
              <a:off x="671936" y="3232103"/>
              <a:ext cx="272717" cy="27271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E46"/>
                </a:solidFill>
                <a:latin typeface="+mj-lt"/>
              </a:endParaRPr>
            </a:p>
          </p:txBody>
        </p:sp>
        <p:sp>
          <p:nvSpPr>
            <p:cNvPr id="11" name="Text Placeholder 1">
              <a:extLst>
                <a:ext uri="{FF2B5EF4-FFF2-40B4-BE49-F238E27FC236}">
                  <a16:creationId xmlns:a16="http://schemas.microsoft.com/office/drawing/2014/main" id="{696DFE5D-51B3-3F5B-79C8-71CDD800FB21}"/>
                </a:ext>
              </a:extLst>
            </p:cNvPr>
            <p:cNvSpPr txBox="1">
              <a:spLocks/>
            </p:cNvSpPr>
            <p:nvPr/>
          </p:nvSpPr>
          <p:spPr>
            <a:xfrm>
              <a:off x="1153199" y="3721021"/>
              <a:ext cx="3617402" cy="282455"/>
            </a:xfrm>
            <a:prstGeom prst="rect">
              <a:avLst/>
            </a:prstGeom>
          </p:spPr>
          <p:txBody>
            <a:bodyPr lIns="0" tIns="0" rIns="0" bIns="0"/>
            <a:lstStyle>
              <a:lvl1pPr marL="0" indent="0" algn="l" rtl="0" eaLnBrk="0" fontAlgn="base" hangingPunct="0">
                <a:lnSpc>
                  <a:spcPct val="90000"/>
                </a:lnSpc>
                <a:spcBef>
                  <a:spcPts val="0"/>
                </a:spcBef>
                <a:spcAft>
                  <a:spcPct val="0"/>
                </a:spcAft>
                <a:buFontTx/>
                <a:buNone/>
                <a:defRPr sz="4800" b="1" i="0" kern="1200" spc="-150">
                  <a:solidFill>
                    <a:schemeClr val="tx1"/>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0" fontAlgn="base" latinLnBrk="0" hangingPunct="0">
                <a:lnSpc>
                  <a:spcPct val="90000"/>
                </a:lnSpc>
                <a:spcBef>
                  <a:spcPts val="0"/>
                </a:spcBef>
                <a:spcAft>
                  <a:spcPct val="0"/>
                </a:spcAft>
                <a:buClrTx/>
                <a:buSzTx/>
                <a:buFontTx/>
                <a:buNone/>
                <a:tabLst/>
                <a:defRPr/>
              </a:pPr>
              <a:r>
                <a:rPr lang="en-US" sz="2400" dirty="0">
                  <a:latin typeface="+mj-lt"/>
                </a:rPr>
                <a:t>Created 350 homes</a:t>
              </a:r>
              <a:endParaRPr kumimoji="0" lang="en-US" sz="2400" b="0" u="none" strike="noStrike" kern="1200" cap="none" normalizeH="0" baseline="0" noProof="0" dirty="0">
                <a:ln>
                  <a:noFill/>
                </a:ln>
                <a:effectLst/>
                <a:uLnTx/>
                <a:uFillTx/>
                <a:latin typeface="+mj-lt"/>
              </a:endParaRPr>
            </a:p>
          </p:txBody>
        </p:sp>
        <p:sp>
          <p:nvSpPr>
            <p:cNvPr id="12" name="Oval 11">
              <a:extLst>
                <a:ext uri="{FF2B5EF4-FFF2-40B4-BE49-F238E27FC236}">
                  <a16:creationId xmlns:a16="http://schemas.microsoft.com/office/drawing/2014/main" id="{EB8DD504-5C26-B55B-6280-A1DCE9102C8F}"/>
                </a:ext>
              </a:extLst>
            </p:cNvPr>
            <p:cNvSpPr/>
            <p:nvPr/>
          </p:nvSpPr>
          <p:spPr>
            <a:xfrm>
              <a:off x="671936" y="3730759"/>
              <a:ext cx="272717" cy="27271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E46"/>
                </a:solidFill>
                <a:latin typeface="+mj-lt"/>
              </a:endParaRPr>
            </a:p>
          </p:txBody>
        </p:sp>
        <p:sp>
          <p:nvSpPr>
            <p:cNvPr id="13" name="Text Placeholder 1">
              <a:extLst>
                <a:ext uri="{FF2B5EF4-FFF2-40B4-BE49-F238E27FC236}">
                  <a16:creationId xmlns:a16="http://schemas.microsoft.com/office/drawing/2014/main" id="{1E352E39-74E4-2136-B24C-B2BAC2C928F0}"/>
                </a:ext>
              </a:extLst>
            </p:cNvPr>
            <p:cNvSpPr txBox="1">
              <a:spLocks/>
            </p:cNvSpPr>
            <p:nvPr/>
          </p:nvSpPr>
          <p:spPr>
            <a:xfrm>
              <a:off x="1153199" y="4177229"/>
              <a:ext cx="3617402" cy="282455"/>
            </a:xfrm>
            <a:prstGeom prst="rect">
              <a:avLst/>
            </a:prstGeom>
          </p:spPr>
          <p:txBody>
            <a:bodyPr lIns="0" tIns="0" rIns="0" bIns="0"/>
            <a:lstStyle>
              <a:lvl1pPr marL="0" indent="0" algn="l" rtl="0" eaLnBrk="0" fontAlgn="base" hangingPunct="0">
                <a:lnSpc>
                  <a:spcPct val="90000"/>
                </a:lnSpc>
                <a:spcBef>
                  <a:spcPts val="0"/>
                </a:spcBef>
                <a:spcAft>
                  <a:spcPct val="0"/>
                </a:spcAft>
                <a:buFontTx/>
                <a:buNone/>
                <a:defRPr sz="4800" b="1" i="0" kern="1200" spc="-150">
                  <a:solidFill>
                    <a:schemeClr val="tx1"/>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0" fontAlgn="base" latinLnBrk="0" hangingPunct="0">
                <a:lnSpc>
                  <a:spcPct val="90000"/>
                </a:lnSpc>
                <a:spcBef>
                  <a:spcPts val="0"/>
                </a:spcBef>
                <a:spcAft>
                  <a:spcPct val="0"/>
                </a:spcAft>
                <a:buClrTx/>
                <a:buSzTx/>
                <a:buFontTx/>
                <a:buNone/>
                <a:tabLst/>
                <a:defRPr/>
              </a:pPr>
              <a:r>
                <a:rPr lang="en-US" sz="2400" dirty="0">
                  <a:latin typeface="+mj-lt"/>
                </a:rPr>
                <a:t>Raised $60+ million </a:t>
              </a:r>
              <a:r>
                <a:rPr lang="en-US" sz="2400" b="0" dirty="0">
                  <a:latin typeface="+mj-lt"/>
                </a:rPr>
                <a:t>to </a:t>
              </a:r>
              <a:br>
                <a:rPr lang="en-US" sz="2400" b="0" dirty="0">
                  <a:latin typeface="+mj-lt"/>
                </a:rPr>
              </a:br>
              <a:r>
                <a:rPr lang="en-US" sz="2400" b="0" dirty="0">
                  <a:latin typeface="+mj-lt"/>
                </a:rPr>
                <a:t>support the community</a:t>
              </a:r>
              <a:endParaRPr kumimoji="0" lang="en-US" sz="2400" b="0" u="none" strike="noStrike" kern="1200" cap="none" normalizeH="0" baseline="0" noProof="0" dirty="0">
                <a:ln>
                  <a:noFill/>
                </a:ln>
                <a:effectLst/>
                <a:uLnTx/>
                <a:uFillTx/>
                <a:latin typeface="+mj-lt"/>
              </a:endParaRPr>
            </a:p>
          </p:txBody>
        </p:sp>
        <p:sp>
          <p:nvSpPr>
            <p:cNvPr id="14" name="Oval 13">
              <a:extLst>
                <a:ext uri="{FF2B5EF4-FFF2-40B4-BE49-F238E27FC236}">
                  <a16:creationId xmlns:a16="http://schemas.microsoft.com/office/drawing/2014/main" id="{54E06682-CC60-34A5-B0CD-83FFFE7489CE}"/>
                </a:ext>
              </a:extLst>
            </p:cNvPr>
            <p:cNvSpPr/>
            <p:nvPr/>
          </p:nvSpPr>
          <p:spPr>
            <a:xfrm>
              <a:off x="671936" y="4186967"/>
              <a:ext cx="272717" cy="27271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E46"/>
                </a:solidFill>
                <a:latin typeface="+mj-lt"/>
              </a:endParaRPr>
            </a:p>
          </p:txBody>
        </p:sp>
      </p:grpSp>
      <p:sp>
        <p:nvSpPr>
          <p:cNvPr id="21" name="Text Placeholder 1">
            <a:extLst>
              <a:ext uri="{FF2B5EF4-FFF2-40B4-BE49-F238E27FC236}">
                <a16:creationId xmlns:a16="http://schemas.microsoft.com/office/drawing/2014/main" id="{2C2092B8-3618-427D-D584-46D300AD4AF3}"/>
              </a:ext>
            </a:extLst>
          </p:cNvPr>
          <p:cNvSpPr txBox="1">
            <a:spLocks/>
          </p:cNvSpPr>
          <p:nvPr/>
        </p:nvSpPr>
        <p:spPr>
          <a:xfrm>
            <a:off x="8140826" y="3311863"/>
            <a:ext cx="3922202" cy="282455"/>
          </a:xfrm>
          <a:prstGeom prst="rect">
            <a:avLst/>
          </a:prstGeom>
        </p:spPr>
        <p:txBody>
          <a:bodyPr lIns="0" tIns="0" rIns="0" bIns="0"/>
          <a:lstStyle>
            <a:lvl1pPr marL="0" indent="0" algn="l" rtl="0" eaLnBrk="0" fontAlgn="base" hangingPunct="0">
              <a:lnSpc>
                <a:spcPct val="90000"/>
              </a:lnSpc>
              <a:spcBef>
                <a:spcPts val="0"/>
              </a:spcBef>
              <a:spcAft>
                <a:spcPct val="0"/>
              </a:spcAft>
              <a:buFontTx/>
              <a:buNone/>
              <a:defRPr sz="4800" b="1" i="0" kern="1200" spc="-150">
                <a:solidFill>
                  <a:schemeClr val="tx1"/>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0" fontAlgn="base" latinLnBrk="0" hangingPunct="0">
              <a:lnSpc>
                <a:spcPct val="90000"/>
              </a:lnSpc>
              <a:spcBef>
                <a:spcPts val="0"/>
              </a:spcBef>
              <a:spcAft>
                <a:spcPct val="0"/>
              </a:spcAft>
              <a:buClrTx/>
              <a:buSzTx/>
              <a:buFontTx/>
              <a:buNone/>
              <a:tabLst/>
              <a:defRPr/>
            </a:pPr>
            <a:r>
              <a:rPr lang="en-US" sz="2400" dirty="0">
                <a:latin typeface="+mj-lt"/>
              </a:rPr>
              <a:t>Serve 25% </a:t>
            </a:r>
            <a:r>
              <a:rPr lang="en-US" sz="2400" b="0" dirty="0">
                <a:latin typeface="+mj-lt"/>
              </a:rPr>
              <a:t>Black households</a:t>
            </a:r>
            <a:endParaRPr kumimoji="0" lang="en-US" sz="2400" b="0" u="none" strike="noStrike" kern="1200" cap="none" spc="-150" normalizeH="0" baseline="0" noProof="0" dirty="0">
              <a:ln>
                <a:noFill/>
              </a:ln>
              <a:effectLst/>
              <a:uLnTx/>
              <a:uFillTx/>
              <a:latin typeface="+mj-lt"/>
            </a:endParaRPr>
          </a:p>
        </p:txBody>
      </p:sp>
      <p:sp>
        <p:nvSpPr>
          <p:cNvPr id="22" name="Text Placeholder 1">
            <a:extLst>
              <a:ext uri="{FF2B5EF4-FFF2-40B4-BE49-F238E27FC236}">
                <a16:creationId xmlns:a16="http://schemas.microsoft.com/office/drawing/2014/main" id="{54ED5247-FB02-A1C9-4D83-4A472CD4E772}"/>
              </a:ext>
            </a:extLst>
          </p:cNvPr>
          <p:cNvSpPr txBox="1">
            <a:spLocks/>
          </p:cNvSpPr>
          <p:nvPr/>
        </p:nvSpPr>
        <p:spPr>
          <a:xfrm>
            <a:off x="8140826" y="3810519"/>
            <a:ext cx="3617402" cy="282455"/>
          </a:xfrm>
          <a:prstGeom prst="rect">
            <a:avLst/>
          </a:prstGeom>
        </p:spPr>
        <p:txBody>
          <a:bodyPr lIns="0" tIns="0" rIns="0" bIns="0"/>
          <a:lstStyle>
            <a:lvl1pPr marL="0" indent="0" algn="l" rtl="0" eaLnBrk="0" fontAlgn="base" hangingPunct="0">
              <a:lnSpc>
                <a:spcPct val="90000"/>
              </a:lnSpc>
              <a:spcBef>
                <a:spcPts val="0"/>
              </a:spcBef>
              <a:spcAft>
                <a:spcPct val="0"/>
              </a:spcAft>
              <a:buFontTx/>
              <a:buNone/>
              <a:defRPr sz="4800" b="1" i="0" kern="1200" spc="-150">
                <a:solidFill>
                  <a:schemeClr val="tx1"/>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0" fontAlgn="base" latinLnBrk="0" hangingPunct="0">
              <a:lnSpc>
                <a:spcPct val="90000"/>
              </a:lnSpc>
              <a:spcBef>
                <a:spcPts val="0"/>
              </a:spcBef>
              <a:spcAft>
                <a:spcPct val="0"/>
              </a:spcAft>
              <a:buClrTx/>
              <a:buSzTx/>
              <a:buFontTx/>
              <a:buNone/>
              <a:tabLst/>
              <a:defRPr/>
            </a:pPr>
            <a:r>
              <a:rPr lang="en-US" sz="2400" dirty="0">
                <a:latin typeface="+mj-lt"/>
              </a:rPr>
              <a:t>Create 500+ homes</a:t>
            </a:r>
            <a:endParaRPr kumimoji="0" lang="en-US" sz="2400" b="0" u="none" strike="noStrike" kern="1200" cap="none" spc="-150" normalizeH="0" baseline="0" noProof="0" dirty="0">
              <a:ln>
                <a:noFill/>
              </a:ln>
              <a:effectLst/>
              <a:uLnTx/>
              <a:uFillTx/>
              <a:latin typeface="+mj-lt"/>
            </a:endParaRPr>
          </a:p>
        </p:txBody>
      </p:sp>
      <p:sp>
        <p:nvSpPr>
          <p:cNvPr id="23" name="Oval 22">
            <a:extLst>
              <a:ext uri="{FF2B5EF4-FFF2-40B4-BE49-F238E27FC236}">
                <a16:creationId xmlns:a16="http://schemas.microsoft.com/office/drawing/2014/main" id="{5B781FDD-8DFE-2F30-252F-04A4B282E23F}"/>
              </a:ext>
            </a:extLst>
          </p:cNvPr>
          <p:cNvSpPr/>
          <p:nvPr/>
        </p:nvSpPr>
        <p:spPr>
          <a:xfrm>
            <a:off x="7659563" y="3820257"/>
            <a:ext cx="272717" cy="2727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E46"/>
              </a:solidFill>
              <a:latin typeface="+mj-lt"/>
            </a:endParaRPr>
          </a:p>
        </p:txBody>
      </p:sp>
      <p:sp>
        <p:nvSpPr>
          <p:cNvPr id="24" name="Text Placeholder 1">
            <a:extLst>
              <a:ext uri="{FF2B5EF4-FFF2-40B4-BE49-F238E27FC236}">
                <a16:creationId xmlns:a16="http://schemas.microsoft.com/office/drawing/2014/main" id="{EF261F42-0CAF-1FD7-2E24-98F4A5E1ED4A}"/>
              </a:ext>
            </a:extLst>
          </p:cNvPr>
          <p:cNvSpPr txBox="1">
            <a:spLocks/>
          </p:cNvSpPr>
          <p:nvPr/>
        </p:nvSpPr>
        <p:spPr>
          <a:xfrm>
            <a:off x="8140826" y="4266727"/>
            <a:ext cx="3617402" cy="282455"/>
          </a:xfrm>
          <a:prstGeom prst="rect">
            <a:avLst/>
          </a:prstGeom>
        </p:spPr>
        <p:txBody>
          <a:bodyPr lIns="0" tIns="0" rIns="0" bIns="0"/>
          <a:lstStyle>
            <a:lvl1pPr marL="0" indent="0" algn="l" rtl="0" eaLnBrk="0" fontAlgn="base" hangingPunct="0">
              <a:lnSpc>
                <a:spcPct val="90000"/>
              </a:lnSpc>
              <a:spcBef>
                <a:spcPts val="0"/>
              </a:spcBef>
              <a:spcAft>
                <a:spcPct val="0"/>
              </a:spcAft>
              <a:buFontTx/>
              <a:buNone/>
              <a:defRPr sz="4800" b="1" i="0" kern="1200" spc="-150">
                <a:solidFill>
                  <a:schemeClr val="tx1"/>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0" fontAlgn="base" latinLnBrk="0" hangingPunct="0">
              <a:lnSpc>
                <a:spcPct val="90000"/>
              </a:lnSpc>
              <a:spcBef>
                <a:spcPts val="0"/>
              </a:spcBef>
              <a:spcAft>
                <a:spcPct val="0"/>
              </a:spcAft>
              <a:buClrTx/>
              <a:buSzTx/>
              <a:buFontTx/>
              <a:buNone/>
              <a:tabLst/>
              <a:defRPr/>
            </a:pPr>
            <a:r>
              <a:rPr lang="en-US" sz="2400" dirty="0">
                <a:latin typeface="+mj-lt"/>
              </a:rPr>
              <a:t>Raise $80 million </a:t>
            </a:r>
            <a:r>
              <a:rPr lang="en-US" sz="2400" b="0" dirty="0">
                <a:latin typeface="+mj-lt"/>
              </a:rPr>
              <a:t>to </a:t>
            </a:r>
            <a:br>
              <a:rPr lang="en-US" sz="2400" b="0" dirty="0">
                <a:latin typeface="+mj-lt"/>
              </a:rPr>
            </a:br>
            <a:r>
              <a:rPr lang="en-US" sz="2400" b="0" dirty="0">
                <a:latin typeface="+mj-lt"/>
              </a:rPr>
              <a:t>support the community</a:t>
            </a:r>
            <a:endParaRPr kumimoji="0" lang="en-US" sz="2400" b="0" u="none" strike="noStrike" kern="1200" cap="none" spc="-150" normalizeH="0" baseline="0" noProof="0" dirty="0">
              <a:ln>
                <a:noFill/>
              </a:ln>
              <a:effectLst/>
              <a:uLnTx/>
              <a:uFillTx/>
              <a:latin typeface="+mj-lt"/>
            </a:endParaRPr>
          </a:p>
        </p:txBody>
      </p:sp>
      <p:sp>
        <p:nvSpPr>
          <p:cNvPr id="25" name="Oval 24">
            <a:extLst>
              <a:ext uri="{FF2B5EF4-FFF2-40B4-BE49-F238E27FC236}">
                <a16:creationId xmlns:a16="http://schemas.microsoft.com/office/drawing/2014/main" id="{596638AA-E547-DE37-706A-05B2FF418184}"/>
              </a:ext>
            </a:extLst>
          </p:cNvPr>
          <p:cNvSpPr/>
          <p:nvPr/>
        </p:nvSpPr>
        <p:spPr>
          <a:xfrm>
            <a:off x="7659563" y="4276465"/>
            <a:ext cx="272717" cy="2727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E46"/>
              </a:solidFill>
              <a:latin typeface="+mj-lt"/>
            </a:endParaRPr>
          </a:p>
        </p:txBody>
      </p:sp>
      <p:sp>
        <p:nvSpPr>
          <p:cNvPr id="26" name="Oval 25">
            <a:extLst>
              <a:ext uri="{FF2B5EF4-FFF2-40B4-BE49-F238E27FC236}">
                <a16:creationId xmlns:a16="http://schemas.microsoft.com/office/drawing/2014/main" id="{EDDB702C-05BA-7A9E-0179-EB7A693B0462}"/>
              </a:ext>
            </a:extLst>
          </p:cNvPr>
          <p:cNvSpPr/>
          <p:nvPr/>
        </p:nvSpPr>
        <p:spPr>
          <a:xfrm>
            <a:off x="7659563" y="3311863"/>
            <a:ext cx="272717" cy="2727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7E46"/>
              </a:solidFill>
              <a:latin typeface="+mj-lt"/>
            </a:endParaRPr>
          </a:p>
        </p:txBody>
      </p:sp>
      <p:pic>
        <p:nvPicPr>
          <p:cNvPr id="49" name="Picture 48" descr="A close up of a logo&#10;&#10;Description automatically generated">
            <a:extLst>
              <a:ext uri="{FF2B5EF4-FFF2-40B4-BE49-F238E27FC236}">
                <a16:creationId xmlns:a16="http://schemas.microsoft.com/office/drawing/2014/main" id="{4FA363BF-D3FA-1EC2-5B8D-3BC1E5EC52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4221" y="1439837"/>
            <a:ext cx="2835778" cy="1426001"/>
          </a:xfrm>
          <a:prstGeom prst="rect">
            <a:avLst/>
          </a:prstGeom>
        </p:spPr>
      </p:pic>
      <p:pic>
        <p:nvPicPr>
          <p:cNvPr id="52" name="Picture 51">
            <a:extLst>
              <a:ext uri="{FF2B5EF4-FFF2-40B4-BE49-F238E27FC236}">
                <a16:creationId xmlns:a16="http://schemas.microsoft.com/office/drawing/2014/main" id="{26BBBA80-4DAB-2769-8004-CD338CA0491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59563" y="1370443"/>
            <a:ext cx="3761572" cy="1393658"/>
          </a:xfrm>
          <a:prstGeom prst="rect">
            <a:avLst/>
          </a:prstGeom>
        </p:spPr>
      </p:pic>
      <p:pic>
        <p:nvPicPr>
          <p:cNvPr id="1026" name="Picture 2">
            <a:extLst>
              <a:ext uri="{FF2B5EF4-FFF2-40B4-BE49-F238E27FC236}">
                <a16:creationId xmlns:a16="http://schemas.microsoft.com/office/drawing/2014/main" id="{20B68A9C-58D6-0936-8517-C0CA9980B4B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4638081" y="760784"/>
            <a:ext cx="2864534" cy="455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225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066BC4-175A-8DCB-07E3-9C94D1FFE8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Oval 5">
            <a:extLst>
              <a:ext uri="{FF2B5EF4-FFF2-40B4-BE49-F238E27FC236}">
                <a16:creationId xmlns:a16="http://schemas.microsoft.com/office/drawing/2014/main" id="{C047B31F-8537-4415-77B3-74B2CB933BAE}"/>
              </a:ext>
            </a:extLst>
          </p:cNvPr>
          <p:cNvSpPr/>
          <p:nvPr/>
        </p:nvSpPr>
        <p:spPr>
          <a:xfrm>
            <a:off x="571500" y="930275"/>
            <a:ext cx="5170488" cy="5170488"/>
          </a:xfrm>
          <a:prstGeom prst="ellipse">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mj-lt"/>
            </a:endParaRPr>
          </a:p>
        </p:txBody>
      </p:sp>
      <p:sp>
        <p:nvSpPr>
          <p:cNvPr id="8" name="Oval 7">
            <a:extLst>
              <a:ext uri="{FF2B5EF4-FFF2-40B4-BE49-F238E27FC236}">
                <a16:creationId xmlns:a16="http://schemas.microsoft.com/office/drawing/2014/main" id="{727E7E1B-DAE1-A573-A8F9-541D7F874F2E}"/>
              </a:ext>
            </a:extLst>
          </p:cNvPr>
          <p:cNvSpPr/>
          <p:nvPr/>
        </p:nvSpPr>
        <p:spPr bwMode="auto">
          <a:xfrm rot="18544483" flipH="1">
            <a:off x="1622425" y="-631825"/>
            <a:ext cx="1490663" cy="1490663"/>
          </a:xfrm>
          <a:prstGeom prst="ellipse">
            <a:avLst/>
          </a:prstGeom>
          <a:noFill/>
          <a:ln w="203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sp>
        <p:nvSpPr>
          <p:cNvPr id="9" name="Oval 8">
            <a:extLst>
              <a:ext uri="{FF2B5EF4-FFF2-40B4-BE49-F238E27FC236}">
                <a16:creationId xmlns:a16="http://schemas.microsoft.com/office/drawing/2014/main" id="{4FBD45A3-2D07-87F0-5A40-F78DE2F381CE}"/>
              </a:ext>
            </a:extLst>
          </p:cNvPr>
          <p:cNvSpPr/>
          <p:nvPr/>
        </p:nvSpPr>
        <p:spPr bwMode="auto">
          <a:xfrm rot="18544483" flipH="1">
            <a:off x="3458369" y="197644"/>
            <a:ext cx="458788" cy="457200"/>
          </a:xfrm>
          <a:prstGeom prst="ellipse">
            <a:avLst/>
          </a:prstGeom>
          <a:noFill/>
          <a:ln w="203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10" name="Oval 9">
            <a:extLst>
              <a:ext uri="{FF2B5EF4-FFF2-40B4-BE49-F238E27FC236}">
                <a16:creationId xmlns:a16="http://schemas.microsoft.com/office/drawing/2014/main" id="{8748F206-D537-621C-C59A-D7F27E967433}"/>
              </a:ext>
            </a:extLst>
          </p:cNvPr>
          <p:cNvSpPr/>
          <p:nvPr/>
        </p:nvSpPr>
        <p:spPr bwMode="auto">
          <a:xfrm rot="18544483" flipH="1">
            <a:off x="2762250" y="1025525"/>
            <a:ext cx="846138" cy="846138"/>
          </a:xfrm>
          <a:prstGeom prst="ellipse">
            <a:avLst/>
          </a:prstGeom>
          <a:noFill/>
          <a:ln w="203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11" name="Text Placeholder 4">
            <a:extLst>
              <a:ext uri="{FF2B5EF4-FFF2-40B4-BE49-F238E27FC236}">
                <a16:creationId xmlns:a16="http://schemas.microsoft.com/office/drawing/2014/main" id="{055C5D1D-9420-9058-1476-FF7A0F29D736}"/>
              </a:ext>
            </a:extLst>
          </p:cNvPr>
          <p:cNvSpPr txBox="1">
            <a:spLocks/>
          </p:cNvSpPr>
          <p:nvPr/>
        </p:nvSpPr>
        <p:spPr>
          <a:xfrm>
            <a:off x="993661" y="2261218"/>
            <a:ext cx="4383316" cy="2708176"/>
          </a:xfrm>
          <a:prstGeom prst="rect">
            <a:avLst/>
          </a:prstGeom>
        </p:spPr>
        <p:txBody>
          <a:bodyPr vert="horz" lIns="0" tIns="0" rIns="0" bIns="0" rtlCol="0" anchor="ctr" anchorCtr="0"/>
          <a:lstStyle>
            <a:defPPr>
              <a:defRPr lang="en-US"/>
            </a:defPPr>
            <a:lvl1pPr marL="0" indent="0" algn="l" defTabSz="914400" rtl="0" eaLnBrk="1" latinLnBrk="0" hangingPunct="1">
              <a:buFontTx/>
              <a:buNone/>
              <a:defRPr sz="32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Tx/>
              <a:buNone/>
              <a:defRPr sz="32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buFontTx/>
              <a:buNone/>
              <a:defRPr sz="32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buFontTx/>
              <a:buNone/>
              <a:defRPr sz="32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buFontTx/>
              <a:buNone/>
              <a:defRPr sz="3200" b="1"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latin typeface="+mj-lt"/>
              </a:rPr>
              <a:t>Overview of</a:t>
            </a:r>
          </a:p>
          <a:p>
            <a:pPr algn="ctr"/>
            <a:r>
              <a:rPr lang="en-US" sz="3600" dirty="0">
                <a:latin typeface="+mj-lt"/>
              </a:rPr>
              <a:t>Twin Cities Habitat </a:t>
            </a:r>
            <a:br>
              <a:rPr lang="en-US" sz="3600" dirty="0">
                <a:latin typeface="+mj-lt"/>
              </a:rPr>
            </a:br>
            <a:r>
              <a:rPr lang="en-US" sz="3600" dirty="0">
                <a:latin typeface="+mj-lt"/>
              </a:rPr>
              <a:t>for Humanity</a:t>
            </a:r>
          </a:p>
        </p:txBody>
      </p:sp>
      <p:grpSp>
        <p:nvGrpSpPr>
          <p:cNvPr id="2" name="Group 1">
            <a:extLst>
              <a:ext uri="{FF2B5EF4-FFF2-40B4-BE49-F238E27FC236}">
                <a16:creationId xmlns:a16="http://schemas.microsoft.com/office/drawing/2014/main" id="{78390F90-738C-B9AD-A638-30D2B8D02064}"/>
              </a:ext>
            </a:extLst>
          </p:cNvPr>
          <p:cNvGrpSpPr/>
          <p:nvPr/>
        </p:nvGrpSpPr>
        <p:grpSpPr>
          <a:xfrm>
            <a:off x="5816367" y="3710016"/>
            <a:ext cx="6375633" cy="2075050"/>
            <a:chOff x="5391979" y="3844487"/>
            <a:chExt cx="6375633" cy="2075050"/>
          </a:xfrm>
        </p:grpSpPr>
        <p:sp>
          <p:nvSpPr>
            <p:cNvPr id="3" name="Rectangle 2">
              <a:extLst>
                <a:ext uri="{FF2B5EF4-FFF2-40B4-BE49-F238E27FC236}">
                  <a16:creationId xmlns:a16="http://schemas.microsoft.com/office/drawing/2014/main" id="{D19D023B-61E1-1F3A-7C77-1C7BBBFB3884}"/>
                </a:ext>
              </a:extLst>
            </p:cNvPr>
            <p:cNvSpPr/>
            <p:nvPr/>
          </p:nvSpPr>
          <p:spPr>
            <a:xfrm>
              <a:off x="6060239" y="3844487"/>
              <a:ext cx="5707373" cy="20750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 name="Text Placeholder 2">
              <a:extLst>
                <a:ext uri="{FF2B5EF4-FFF2-40B4-BE49-F238E27FC236}">
                  <a16:creationId xmlns:a16="http://schemas.microsoft.com/office/drawing/2014/main" id="{B8D98659-4E29-253F-BEB5-8E0C01F3A9EA}"/>
                </a:ext>
              </a:extLst>
            </p:cNvPr>
            <p:cNvSpPr txBox="1">
              <a:spLocks noChangeArrowheads="1"/>
            </p:cNvSpPr>
            <p:nvPr/>
          </p:nvSpPr>
          <p:spPr bwMode="auto">
            <a:xfrm>
              <a:off x="7243058" y="3906323"/>
              <a:ext cx="4259085" cy="4489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ct val="90000"/>
                </a:lnSpc>
                <a:spcBef>
                  <a:spcPts val="1000"/>
                </a:spcBef>
                <a:spcAft>
                  <a:spcPct val="0"/>
                </a:spcAft>
                <a:buFontTx/>
                <a:buNone/>
                <a:defRPr sz="2000" b="0" i="0" kern="1200">
                  <a:solidFill>
                    <a:schemeClr val="tx2"/>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600" b="0" i="0" u="none" strike="noStrike" baseline="0" dirty="0">
                <a:solidFill>
                  <a:srgbClr val="000000"/>
                </a:solidFill>
                <a:latin typeface="+mj-lt"/>
              </a:endParaRPr>
            </a:p>
            <a:p>
              <a:r>
                <a:rPr lang="en-US" sz="1600" b="0" i="0" u="none" strike="noStrike" baseline="0" dirty="0">
                  <a:solidFill>
                    <a:srgbClr val="FFFFFF"/>
                  </a:solidFill>
                  <a:latin typeface="+mj-lt"/>
                </a:rPr>
                <a:t>I want my kids to grow up and know they can go anywhere in this world, and they always have a home to return to. I feel like this is the beginning of that.</a:t>
              </a:r>
            </a:p>
            <a:p>
              <a:r>
                <a:rPr lang="en-US" sz="1600" b="1" i="0" u="none" strike="noStrike" baseline="0" dirty="0">
                  <a:solidFill>
                    <a:srgbClr val="FFFFFF"/>
                  </a:solidFill>
                  <a:latin typeface="+mj-lt"/>
                </a:rPr>
                <a:t>- </a:t>
              </a:r>
              <a:r>
                <a:rPr lang="en-US" sz="1600" b="1" i="0" u="none" strike="noStrike" baseline="0" dirty="0" err="1">
                  <a:solidFill>
                    <a:srgbClr val="FFFFFF"/>
                  </a:solidFill>
                  <a:latin typeface="+mj-lt"/>
                </a:rPr>
                <a:t>LeAndra</a:t>
              </a:r>
              <a:r>
                <a:rPr lang="en-US" sz="1600" b="1" i="0" u="none" strike="noStrike" baseline="0" dirty="0">
                  <a:solidFill>
                    <a:srgbClr val="FFFFFF"/>
                  </a:solidFill>
                  <a:latin typeface="+mj-lt"/>
                </a:rPr>
                <a:t>, Habitat Homeowner Since 2019</a:t>
              </a:r>
              <a:endParaRPr kumimoji="0" lang="en-US" altLang="en-US" sz="1600" i="0" u="none" strike="noStrike" kern="1200" cap="none" spc="0" normalizeH="0" baseline="0" noProof="0" dirty="0">
                <a:ln>
                  <a:noFill/>
                </a:ln>
                <a:solidFill>
                  <a:schemeClr val="tx1"/>
                </a:solidFill>
                <a:effectLst/>
                <a:uLnTx/>
                <a:uFillTx/>
                <a:latin typeface="+mj-lt"/>
              </a:endParaRPr>
            </a:p>
          </p:txBody>
        </p:sp>
        <p:sp>
          <p:nvSpPr>
            <p:cNvPr id="7" name="Text Placeholder 4">
              <a:extLst>
                <a:ext uri="{FF2B5EF4-FFF2-40B4-BE49-F238E27FC236}">
                  <a16:creationId xmlns:a16="http://schemas.microsoft.com/office/drawing/2014/main" id="{23A432AE-891F-15C0-6683-6C7DB51324B8}"/>
                </a:ext>
              </a:extLst>
            </p:cNvPr>
            <p:cNvSpPr txBox="1">
              <a:spLocks/>
            </p:cNvSpPr>
            <p:nvPr/>
          </p:nvSpPr>
          <p:spPr>
            <a:xfrm>
              <a:off x="5391979" y="4832077"/>
              <a:ext cx="2631926" cy="476250"/>
            </a:xfrm>
            <a:prstGeom prst="rect">
              <a:avLst/>
            </a:prstGeom>
          </p:spPr>
          <p:txBody>
            <a:bodyPr vert="horz" lIns="0" tIns="0" rIns="0" bIns="0" rtlCol="0" anchor="ctr" anchorCtr="0"/>
            <a:lstStyle>
              <a:defPPr>
                <a:defRPr lang="en-US"/>
              </a:defPPr>
              <a:lvl1pPr marL="0" indent="0" algn="l" defTabSz="914400" rtl="0" eaLnBrk="1" latinLnBrk="0" hangingPunct="1">
                <a:buFontTx/>
                <a:buNone/>
                <a:defRPr sz="32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Tx/>
                <a:buNone/>
                <a:defRPr sz="32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buFontTx/>
                <a:buNone/>
                <a:defRPr sz="32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buFontTx/>
                <a:buNone/>
                <a:defRPr sz="32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buFontTx/>
                <a:buNone/>
                <a:defRPr sz="3200" b="1"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600" dirty="0">
                  <a:latin typeface="+mj-lt"/>
                </a:rPr>
                <a:t>“</a:t>
              </a:r>
            </a:p>
          </p:txBody>
        </p:sp>
      </p:grpSp>
    </p:spTree>
    <p:extLst>
      <p:ext uri="{BB962C8B-B14F-4D97-AF65-F5344CB8AC3E}">
        <p14:creationId xmlns:p14="http://schemas.microsoft.com/office/powerpoint/2010/main" val="1514552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710B6761-2D70-E696-67DC-13F11892AB0C}"/>
              </a:ext>
            </a:extLst>
          </p:cNvPr>
          <p:cNvSpPr txBox="1">
            <a:spLocks/>
          </p:cNvSpPr>
          <p:nvPr/>
        </p:nvSpPr>
        <p:spPr>
          <a:xfrm>
            <a:off x="842340" y="2917004"/>
            <a:ext cx="7324684" cy="1154011"/>
          </a:xfrm>
          <a:prstGeom prst="rect">
            <a:avLst/>
          </a:prstGeom>
        </p:spPr>
        <p:txBody>
          <a:bodyPr lIns="0" tIns="0" rIns="0" bIns="0"/>
          <a:lstStyle>
            <a:lvl1pPr marL="0" indent="0" algn="l" rtl="0" eaLnBrk="0" fontAlgn="base" hangingPunct="0">
              <a:lnSpc>
                <a:spcPct val="90000"/>
              </a:lnSpc>
              <a:spcBef>
                <a:spcPts val="0"/>
              </a:spcBef>
              <a:spcAft>
                <a:spcPct val="0"/>
              </a:spcAft>
              <a:buFontTx/>
              <a:buNone/>
              <a:defRPr sz="4800" b="1" i="0" kern="1200" spc="-150">
                <a:solidFill>
                  <a:schemeClr val="tx1"/>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00AFD7"/>
                </a:solidFill>
                <a:effectLst/>
                <a:uLnTx/>
                <a:uFillTx/>
                <a:latin typeface="+mj-lt"/>
                <a:ea typeface="+mn-ea"/>
                <a:cs typeface="Arial" panose="020B0604020202020204" pitchFamily="34" charset="0"/>
              </a:rPr>
              <a:t>Every family deserves a </a:t>
            </a:r>
            <a:br>
              <a:rPr kumimoji="0" lang="en-US" sz="3200" b="1" i="0" u="none" strike="noStrike" kern="1200" cap="none" spc="0" normalizeH="0" baseline="0" noProof="0" dirty="0">
                <a:ln>
                  <a:noFill/>
                </a:ln>
                <a:solidFill>
                  <a:srgbClr val="00AFD7"/>
                </a:solidFill>
                <a:effectLst/>
                <a:uLnTx/>
                <a:uFillTx/>
                <a:latin typeface="+mj-lt"/>
                <a:ea typeface="+mn-ea"/>
                <a:cs typeface="Arial" panose="020B0604020202020204" pitchFamily="34" charset="0"/>
              </a:rPr>
            </a:br>
            <a:r>
              <a:rPr kumimoji="0" lang="en-US" sz="3200" b="1" i="0" u="none" strike="noStrike" kern="1200" cap="none" spc="0" normalizeH="0" baseline="0" noProof="0" dirty="0">
                <a:ln>
                  <a:noFill/>
                </a:ln>
                <a:solidFill>
                  <a:srgbClr val="00AFD7"/>
                </a:solidFill>
                <a:effectLst/>
                <a:uLnTx/>
                <a:uFillTx/>
                <a:latin typeface="+mj-lt"/>
                <a:ea typeface="+mn-ea"/>
                <a:cs typeface="Arial" panose="020B0604020202020204" pitchFamily="34" charset="0"/>
              </a:rPr>
              <a:t>foundation to build a future on </a:t>
            </a:r>
            <a:br>
              <a:rPr lang="en-US" sz="3200" spc="0" dirty="0">
                <a:solidFill>
                  <a:srgbClr val="00AFD7"/>
                </a:solidFill>
                <a:latin typeface="+mj-lt"/>
              </a:rPr>
            </a:br>
            <a:r>
              <a:rPr kumimoji="0" lang="en-US" sz="3200" b="1" i="0" u="none" strike="noStrike" kern="1200" cap="none" spc="0" normalizeH="0" baseline="0" noProof="0" dirty="0">
                <a:ln>
                  <a:noFill/>
                </a:ln>
                <a:solidFill>
                  <a:srgbClr val="00AFD7"/>
                </a:solidFill>
                <a:effectLst/>
                <a:uLnTx/>
                <a:uFillTx/>
                <a:latin typeface="+mj-lt"/>
                <a:ea typeface="+mn-ea"/>
                <a:cs typeface="Arial" panose="020B0604020202020204" pitchFamily="34" charset="0"/>
              </a:rPr>
              <a:t>and a place to call home</a:t>
            </a:r>
          </a:p>
        </p:txBody>
      </p:sp>
      <p:sp>
        <p:nvSpPr>
          <p:cNvPr id="11" name="Text Placeholder 2">
            <a:extLst>
              <a:ext uri="{FF2B5EF4-FFF2-40B4-BE49-F238E27FC236}">
                <a16:creationId xmlns:a16="http://schemas.microsoft.com/office/drawing/2014/main" id="{8DF3A71D-B929-F5D9-FFD1-F4ACFC272EDF}"/>
              </a:ext>
            </a:extLst>
          </p:cNvPr>
          <p:cNvSpPr txBox="1">
            <a:spLocks noChangeArrowheads="1"/>
          </p:cNvSpPr>
          <p:nvPr/>
        </p:nvSpPr>
        <p:spPr bwMode="auto">
          <a:xfrm>
            <a:off x="812132" y="4466575"/>
            <a:ext cx="7970921" cy="12347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ct val="90000"/>
              </a:lnSpc>
              <a:spcBef>
                <a:spcPts val="1000"/>
              </a:spcBef>
              <a:spcAft>
                <a:spcPct val="0"/>
              </a:spcAft>
              <a:buFontTx/>
              <a:buNone/>
              <a:defRPr sz="2000" b="0" i="0" kern="1200">
                <a:solidFill>
                  <a:schemeClr val="tx2"/>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Tx/>
              <a:buNone/>
              <a:tabLst/>
              <a:defRPr/>
            </a:pPr>
            <a:r>
              <a:rPr kumimoji="0" lang="en-US" alt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 is our vision to create an equitable Twin Cities region where all families have access to the transformational power of homeownership.</a:t>
            </a:r>
          </a:p>
        </p:txBody>
      </p:sp>
      <p:grpSp>
        <p:nvGrpSpPr>
          <p:cNvPr id="2" name="Group 1">
            <a:extLst>
              <a:ext uri="{FF2B5EF4-FFF2-40B4-BE49-F238E27FC236}">
                <a16:creationId xmlns:a16="http://schemas.microsoft.com/office/drawing/2014/main" id="{00F7F655-80EE-E143-5BA1-F97664E8586B}"/>
              </a:ext>
            </a:extLst>
          </p:cNvPr>
          <p:cNvGrpSpPr>
            <a:grpSpLocks/>
          </p:cNvGrpSpPr>
          <p:nvPr/>
        </p:nvGrpSpPr>
        <p:grpSpPr bwMode="auto">
          <a:xfrm rot="3055517">
            <a:off x="9971088" y="1560513"/>
            <a:ext cx="2255837" cy="3411537"/>
            <a:chOff x="8469576" y="-576114"/>
            <a:chExt cx="3891683" cy="5885870"/>
          </a:xfrm>
        </p:grpSpPr>
        <p:sp>
          <p:nvSpPr>
            <p:cNvPr id="13" name="Oval 12">
              <a:extLst>
                <a:ext uri="{FF2B5EF4-FFF2-40B4-BE49-F238E27FC236}">
                  <a16:creationId xmlns:a16="http://schemas.microsoft.com/office/drawing/2014/main" id="{ED2F7626-AEB8-C1C2-2E49-A6D9CADC632C}"/>
                </a:ext>
              </a:extLst>
            </p:cNvPr>
            <p:cNvSpPr/>
            <p:nvPr/>
          </p:nvSpPr>
          <p:spPr>
            <a:xfrm>
              <a:off x="8603433" y="-576071"/>
              <a:ext cx="3305604" cy="3305837"/>
            </a:xfrm>
            <a:prstGeom prst="ellipse">
              <a:avLst/>
            </a:prstGeom>
            <a:noFill/>
            <a:ln w="203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Oval 13">
              <a:extLst>
                <a:ext uri="{FF2B5EF4-FFF2-40B4-BE49-F238E27FC236}">
                  <a16:creationId xmlns:a16="http://schemas.microsoft.com/office/drawing/2014/main" id="{D7360EC3-EA89-FE96-3D03-153D68A81CD6}"/>
                </a:ext>
              </a:extLst>
            </p:cNvPr>
            <p:cNvSpPr/>
            <p:nvPr/>
          </p:nvSpPr>
          <p:spPr>
            <a:xfrm>
              <a:off x="8452141" y="3294881"/>
              <a:ext cx="1016056" cy="1016128"/>
            </a:xfrm>
            <a:prstGeom prst="ellipse">
              <a:avLst/>
            </a:prstGeom>
            <a:noFill/>
            <a:ln w="203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a:extLst>
                <a:ext uri="{FF2B5EF4-FFF2-40B4-BE49-F238E27FC236}">
                  <a16:creationId xmlns:a16="http://schemas.microsoft.com/office/drawing/2014/main" id="{16505C1E-970C-1A98-B111-016358F1A90F}"/>
                </a:ext>
              </a:extLst>
            </p:cNvPr>
            <p:cNvSpPr/>
            <p:nvPr/>
          </p:nvSpPr>
          <p:spPr>
            <a:xfrm>
              <a:off x="10472990" y="3417027"/>
              <a:ext cx="1878744" cy="1878877"/>
            </a:xfrm>
            <a:prstGeom prst="ellipse">
              <a:avLst/>
            </a:prstGeom>
            <a:noFill/>
            <a:ln w="203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0" name="Picture 19">
            <a:extLst>
              <a:ext uri="{FF2B5EF4-FFF2-40B4-BE49-F238E27FC236}">
                <a16:creationId xmlns:a16="http://schemas.microsoft.com/office/drawing/2014/main" id="{70F0E58E-D95C-B83C-3CBD-6877B482DB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9" b="1317"/>
          <a:stretch/>
        </p:blipFill>
        <p:spPr>
          <a:xfrm>
            <a:off x="546493" y="885825"/>
            <a:ext cx="4884647" cy="1809757"/>
          </a:xfrm>
          <a:prstGeom prst="rect">
            <a:avLst/>
          </a:prstGeom>
        </p:spPr>
      </p:pic>
    </p:spTree>
    <p:extLst>
      <p:ext uri="{BB962C8B-B14F-4D97-AF65-F5344CB8AC3E}">
        <p14:creationId xmlns:p14="http://schemas.microsoft.com/office/powerpoint/2010/main" val="845996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2C2092B8-3618-427D-D584-46D300AD4AF3}"/>
              </a:ext>
            </a:extLst>
          </p:cNvPr>
          <p:cNvSpPr txBox="1">
            <a:spLocks/>
          </p:cNvSpPr>
          <p:nvPr/>
        </p:nvSpPr>
        <p:spPr>
          <a:xfrm>
            <a:off x="8190115" y="3219309"/>
            <a:ext cx="3922202" cy="282455"/>
          </a:xfrm>
          <a:prstGeom prst="rect">
            <a:avLst/>
          </a:prstGeom>
        </p:spPr>
        <p:txBody>
          <a:bodyPr lIns="0" tIns="0" rIns="0" bIns="0"/>
          <a:lstStyle>
            <a:lvl1pPr marL="0" indent="0" algn="l" rtl="0" eaLnBrk="0" fontAlgn="base" hangingPunct="0">
              <a:lnSpc>
                <a:spcPct val="90000"/>
              </a:lnSpc>
              <a:spcBef>
                <a:spcPts val="0"/>
              </a:spcBef>
              <a:spcAft>
                <a:spcPct val="0"/>
              </a:spcAft>
              <a:buFontTx/>
              <a:buNone/>
              <a:defRPr sz="4800" b="1" i="0" kern="1200" spc="-150">
                <a:solidFill>
                  <a:schemeClr val="tx1"/>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0" fontAlgn="base" latinLnBrk="0" hangingPunct="0">
              <a:lnSpc>
                <a:spcPct val="90000"/>
              </a:lnSpc>
              <a:spcBef>
                <a:spcPts val="0"/>
              </a:spcBef>
              <a:spcAft>
                <a:spcPct val="0"/>
              </a:spcAft>
              <a:buClrTx/>
              <a:buSzTx/>
              <a:buFontTx/>
              <a:buNone/>
              <a:tabLst/>
              <a:defRPr/>
            </a:pPr>
            <a:r>
              <a:rPr lang="en-US" sz="2400" dirty="0"/>
              <a:t>Serve 25% </a:t>
            </a:r>
            <a:r>
              <a:rPr lang="en-US" sz="2400" b="0" dirty="0"/>
              <a:t>Black households</a:t>
            </a:r>
            <a:endParaRPr kumimoji="0" lang="en-US" sz="2400" b="0" u="none" strike="noStrike" kern="1200" cap="none" spc="-15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3A9B083A-C13A-670C-7EA6-5ADA55AD63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7554"/>
            <a:ext cx="4366423" cy="6228023"/>
          </a:xfrm>
          <a:prstGeom prst="rect">
            <a:avLst/>
          </a:prstGeom>
        </p:spPr>
      </p:pic>
      <p:sp>
        <p:nvSpPr>
          <p:cNvPr id="22" name="Text Placeholder 1">
            <a:extLst>
              <a:ext uri="{FF2B5EF4-FFF2-40B4-BE49-F238E27FC236}">
                <a16:creationId xmlns:a16="http://schemas.microsoft.com/office/drawing/2014/main" id="{54ED5247-FB02-A1C9-4D83-4A472CD4E772}"/>
              </a:ext>
            </a:extLst>
          </p:cNvPr>
          <p:cNvSpPr txBox="1">
            <a:spLocks/>
          </p:cNvSpPr>
          <p:nvPr/>
        </p:nvSpPr>
        <p:spPr>
          <a:xfrm>
            <a:off x="8190115" y="3678209"/>
            <a:ext cx="3617402" cy="282455"/>
          </a:xfrm>
          <a:prstGeom prst="rect">
            <a:avLst/>
          </a:prstGeom>
        </p:spPr>
        <p:txBody>
          <a:bodyPr lIns="0" tIns="0" rIns="0" bIns="0"/>
          <a:lstStyle>
            <a:lvl1pPr marL="0" indent="0" algn="l" rtl="0" eaLnBrk="0" fontAlgn="base" hangingPunct="0">
              <a:lnSpc>
                <a:spcPct val="90000"/>
              </a:lnSpc>
              <a:spcBef>
                <a:spcPts val="0"/>
              </a:spcBef>
              <a:spcAft>
                <a:spcPct val="0"/>
              </a:spcAft>
              <a:buFontTx/>
              <a:buNone/>
              <a:defRPr sz="4800" b="1" i="0" kern="1200" spc="-150">
                <a:solidFill>
                  <a:schemeClr val="tx1"/>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0" fontAlgn="base" latinLnBrk="0" hangingPunct="0">
              <a:lnSpc>
                <a:spcPct val="90000"/>
              </a:lnSpc>
              <a:spcBef>
                <a:spcPts val="0"/>
              </a:spcBef>
              <a:spcAft>
                <a:spcPct val="0"/>
              </a:spcAft>
              <a:buClrTx/>
              <a:buSzTx/>
              <a:buFontTx/>
              <a:buNone/>
              <a:tabLst/>
              <a:defRPr/>
            </a:pPr>
            <a:r>
              <a:rPr lang="en-US" sz="2400" dirty="0"/>
              <a:t>Create 500+ homes</a:t>
            </a:r>
            <a:endParaRPr kumimoji="0" lang="en-US" sz="2400" b="0" u="none" strike="noStrike" kern="1200" cap="none" spc="-15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3" name="Oval 22">
            <a:extLst>
              <a:ext uri="{FF2B5EF4-FFF2-40B4-BE49-F238E27FC236}">
                <a16:creationId xmlns:a16="http://schemas.microsoft.com/office/drawing/2014/main" id="{5B781FDD-8DFE-2F30-252F-04A4B282E23F}"/>
              </a:ext>
            </a:extLst>
          </p:cNvPr>
          <p:cNvSpPr/>
          <p:nvPr/>
        </p:nvSpPr>
        <p:spPr>
          <a:xfrm>
            <a:off x="7708852" y="3727703"/>
            <a:ext cx="272717" cy="272717"/>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E46"/>
              </a:solidFill>
            </a:endParaRPr>
          </a:p>
        </p:txBody>
      </p:sp>
      <p:sp>
        <p:nvSpPr>
          <p:cNvPr id="24" name="Text Placeholder 1">
            <a:extLst>
              <a:ext uri="{FF2B5EF4-FFF2-40B4-BE49-F238E27FC236}">
                <a16:creationId xmlns:a16="http://schemas.microsoft.com/office/drawing/2014/main" id="{EF261F42-0CAF-1FD7-2E24-98F4A5E1ED4A}"/>
              </a:ext>
            </a:extLst>
          </p:cNvPr>
          <p:cNvSpPr txBox="1">
            <a:spLocks/>
          </p:cNvSpPr>
          <p:nvPr/>
        </p:nvSpPr>
        <p:spPr>
          <a:xfrm>
            <a:off x="8190115" y="4174173"/>
            <a:ext cx="3617402" cy="282455"/>
          </a:xfrm>
          <a:prstGeom prst="rect">
            <a:avLst/>
          </a:prstGeom>
        </p:spPr>
        <p:txBody>
          <a:bodyPr lIns="0" tIns="0" rIns="0" bIns="0"/>
          <a:lstStyle>
            <a:lvl1pPr marL="0" indent="0" algn="l" rtl="0" eaLnBrk="0" fontAlgn="base" hangingPunct="0">
              <a:lnSpc>
                <a:spcPct val="90000"/>
              </a:lnSpc>
              <a:spcBef>
                <a:spcPts val="0"/>
              </a:spcBef>
              <a:spcAft>
                <a:spcPct val="0"/>
              </a:spcAft>
              <a:buFontTx/>
              <a:buNone/>
              <a:defRPr sz="4800" b="1" i="0" kern="1200" spc="-150">
                <a:solidFill>
                  <a:schemeClr val="tx1"/>
                </a:solidFill>
                <a:latin typeface="Arial" panose="020B0604020202020204" pitchFamily="34" charset="0"/>
                <a:ea typeface="+mn-ea"/>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2pPr>
            <a:lvl3pPr marL="9144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3pPr>
            <a:lvl4pPr marL="13716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4pPr>
            <a:lvl5pPr marL="1828800" indent="0" algn="l" rtl="0" eaLnBrk="0" fontAlgn="base" hangingPunct="0">
              <a:lnSpc>
                <a:spcPct val="90000"/>
              </a:lnSpc>
              <a:spcBef>
                <a:spcPts val="500"/>
              </a:spcBef>
              <a:spcAft>
                <a:spcPct val="0"/>
              </a:spcAft>
              <a:buFontTx/>
              <a:buNone/>
              <a:defRPr sz="44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0" fontAlgn="base" latinLnBrk="0" hangingPunct="0">
              <a:lnSpc>
                <a:spcPct val="90000"/>
              </a:lnSpc>
              <a:spcBef>
                <a:spcPts val="0"/>
              </a:spcBef>
              <a:spcAft>
                <a:spcPct val="0"/>
              </a:spcAft>
              <a:buClrTx/>
              <a:buSzTx/>
              <a:buFontTx/>
              <a:buNone/>
              <a:tabLst/>
              <a:defRPr/>
            </a:pPr>
            <a:r>
              <a:rPr lang="en-US" sz="2400" dirty="0"/>
              <a:t>Raise $80 million </a:t>
            </a:r>
            <a:r>
              <a:rPr lang="en-US" sz="2400" b="0" dirty="0"/>
              <a:t>to </a:t>
            </a:r>
            <a:br>
              <a:rPr lang="en-US" sz="2400" b="0" dirty="0"/>
            </a:br>
            <a:r>
              <a:rPr lang="en-US" sz="2400" b="0" dirty="0"/>
              <a:t>support the community</a:t>
            </a:r>
            <a:endParaRPr kumimoji="0" lang="en-US" sz="2400" b="0" u="none" strike="noStrike" kern="1200" cap="none" spc="-15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5" name="Oval 24">
            <a:extLst>
              <a:ext uri="{FF2B5EF4-FFF2-40B4-BE49-F238E27FC236}">
                <a16:creationId xmlns:a16="http://schemas.microsoft.com/office/drawing/2014/main" id="{596638AA-E547-DE37-706A-05B2FF418184}"/>
              </a:ext>
            </a:extLst>
          </p:cNvPr>
          <p:cNvSpPr/>
          <p:nvPr/>
        </p:nvSpPr>
        <p:spPr>
          <a:xfrm>
            <a:off x="7708852" y="4183911"/>
            <a:ext cx="272717" cy="272717"/>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E46"/>
              </a:solidFill>
            </a:endParaRPr>
          </a:p>
        </p:txBody>
      </p:sp>
      <p:sp>
        <p:nvSpPr>
          <p:cNvPr id="26" name="Oval 25">
            <a:extLst>
              <a:ext uri="{FF2B5EF4-FFF2-40B4-BE49-F238E27FC236}">
                <a16:creationId xmlns:a16="http://schemas.microsoft.com/office/drawing/2014/main" id="{EDDB702C-05BA-7A9E-0179-EB7A693B0462}"/>
              </a:ext>
            </a:extLst>
          </p:cNvPr>
          <p:cNvSpPr/>
          <p:nvPr/>
        </p:nvSpPr>
        <p:spPr>
          <a:xfrm>
            <a:off x="7708852" y="3245813"/>
            <a:ext cx="272717" cy="272717"/>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7E46"/>
              </a:solidFill>
            </a:endParaRPr>
          </a:p>
        </p:txBody>
      </p:sp>
      <p:pic>
        <p:nvPicPr>
          <p:cNvPr id="52" name="Picture 51">
            <a:extLst>
              <a:ext uri="{FF2B5EF4-FFF2-40B4-BE49-F238E27FC236}">
                <a16:creationId xmlns:a16="http://schemas.microsoft.com/office/drawing/2014/main" id="{26BBBA80-4DAB-2769-8004-CD338CA0491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825577" y="1544827"/>
            <a:ext cx="3569850" cy="1322625"/>
          </a:xfrm>
          <a:prstGeom prst="rect">
            <a:avLst/>
          </a:prstGeom>
        </p:spPr>
      </p:pic>
      <p:sp>
        <p:nvSpPr>
          <p:cNvPr id="3" name="TextBox 2">
            <a:extLst>
              <a:ext uri="{FF2B5EF4-FFF2-40B4-BE49-F238E27FC236}">
                <a16:creationId xmlns:a16="http://schemas.microsoft.com/office/drawing/2014/main" id="{9463A240-CF0E-3914-E36A-660B095A73BF}"/>
              </a:ext>
            </a:extLst>
          </p:cNvPr>
          <p:cNvSpPr txBox="1"/>
          <p:nvPr/>
        </p:nvSpPr>
        <p:spPr>
          <a:xfrm>
            <a:off x="1" y="4548182"/>
            <a:ext cx="4366422" cy="1384995"/>
          </a:xfrm>
          <a:prstGeom prst="rect">
            <a:avLst/>
          </a:prstGeom>
          <a:solidFill>
            <a:schemeClr val="accent3"/>
          </a:solidFill>
        </p:spPr>
        <p:txBody>
          <a:bodyPr wrap="square" lIns="274320" tIns="274320" rIns="274320" bIns="274320">
            <a:spAutoFit/>
          </a:bodyPr>
          <a:lstStyle/>
          <a:p>
            <a:r>
              <a:rPr lang="en-US" sz="1800" b="1" i="0" u="none" strike="noStrike" kern="1200" baseline="0" dirty="0">
                <a:solidFill>
                  <a:schemeClr val="bg1"/>
                </a:solidFill>
                <a:latin typeface="Arial" panose="020B0604020202020204" pitchFamily="34" charset="0"/>
                <a:ea typeface="+mn-ea"/>
                <a:cs typeface="+mn-cs"/>
              </a:rPr>
              <a:t>Your financial support is the key that unlocks our bold vision of a vibrant, equitable Twin Cities. </a:t>
            </a:r>
          </a:p>
        </p:txBody>
      </p:sp>
      <p:pic>
        <p:nvPicPr>
          <p:cNvPr id="4" name="Picture 2">
            <a:extLst>
              <a:ext uri="{FF2B5EF4-FFF2-40B4-BE49-F238E27FC236}">
                <a16:creationId xmlns:a16="http://schemas.microsoft.com/office/drawing/2014/main" id="{5A389B87-800A-D20B-3DE4-89D55A1C4C7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4663733" y="1102409"/>
            <a:ext cx="2864534" cy="455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865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CED09F-0C55-877D-1CF4-BE25C0E16B4F}"/>
              </a:ext>
            </a:extLst>
          </p:cNvPr>
          <p:cNvSpPr/>
          <p:nvPr/>
        </p:nvSpPr>
        <p:spPr>
          <a:xfrm>
            <a:off x="0" y="0"/>
            <a:ext cx="12208042"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17">
            <a:extLst>
              <a:ext uri="{FF2B5EF4-FFF2-40B4-BE49-F238E27FC236}">
                <a16:creationId xmlns:a16="http://schemas.microsoft.com/office/drawing/2014/main" id="{2B9466B0-DC90-04C8-FCA4-B9680610B937}"/>
              </a:ext>
            </a:extLst>
          </p:cNvPr>
          <p:cNvGrpSpPr>
            <a:grpSpLocks/>
          </p:cNvGrpSpPr>
          <p:nvPr/>
        </p:nvGrpSpPr>
        <p:grpSpPr bwMode="auto">
          <a:xfrm rot="3055517">
            <a:off x="8520906" y="523082"/>
            <a:ext cx="3648075" cy="5516562"/>
            <a:chOff x="8469576" y="-576114"/>
            <a:chExt cx="3891683" cy="5885870"/>
          </a:xfrm>
        </p:grpSpPr>
        <p:sp>
          <p:nvSpPr>
            <p:cNvPr id="8" name="Oval 7">
              <a:extLst>
                <a:ext uri="{FF2B5EF4-FFF2-40B4-BE49-F238E27FC236}">
                  <a16:creationId xmlns:a16="http://schemas.microsoft.com/office/drawing/2014/main" id="{134BA319-5F3D-95AF-B309-4E31BBFF0A49}"/>
                </a:ext>
              </a:extLst>
            </p:cNvPr>
            <p:cNvSpPr/>
            <p:nvPr/>
          </p:nvSpPr>
          <p:spPr>
            <a:xfrm>
              <a:off x="8623252" y="-576501"/>
              <a:ext cx="3305729" cy="3306250"/>
            </a:xfrm>
            <a:prstGeom prst="ellipse">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a:extLst>
                <a:ext uri="{FF2B5EF4-FFF2-40B4-BE49-F238E27FC236}">
                  <a16:creationId xmlns:a16="http://schemas.microsoft.com/office/drawing/2014/main" id="{2CC6AD77-156D-76AC-D11D-50B96FA6A186}"/>
                </a:ext>
              </a:extLst>
            </p:cNvPr>
            <p:cNvSpPr/>
            <p:nvPr/>
          </p:nvSpPr>
          <p:spPr>
            <a:xfrm>
              <a:off x="8465624" y="3285306"/>
              <a:ext cx="1016105" cy="1016265"/>
            </a:xfrm>
            <a:prstGeom prst="ellipse">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2844CC88-4EAA-B6F6-4ECB-47C33F32AA3F}"/>
                </a:ext>
              </a:extLst>
            </p:cNvPr>
            <p:cNvSpPr/>
            <p:nvPr/>
          </p:nvSpPr>
          <p:spPr>
            <a:xfrm>
              <a:off x="10480891" y="3429012"/>
              <a:ext cx="1879795" cy="1880091"/>
            </a:xfrm>
            <a:prstGeom prst="ellipse">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1" name="Text Placeholder 3">
            <a:extLst>
              <a:ext uri="{FF2B5EF4-FFF2-40B4-BE49-F238E27FC236}">
                <a16:creationId xmlns:a16="http://schemas.microsoft.com/office/drawing/2014/main" id="{3A73C8CD-C52C-5052-EEE5-4E791AF484A1}"/>
              </a:ext>
            </a:extLst>
          </p:cNvPr>
          <p:cNvSpPr txBox="1">
            <a:spLocks/>
          </p:cNvSpPr>
          <p:nvPr/>
        </p:nvSpPr>
        <p:spPr>
          <a:xfrm>
            <a:off x="861952" y="1728868"/>
            <a:ext cx="6762421" cy="2692239"/>
          </a:xfrm>
          <a:prstGeom prst="rect">
            <a:avLst/>
          </a:prstGeom>
        </p:spPr>
        <p:txBody>
          <a:bodyPr vert="horz" lIns="0" tIns="0" rIns="0" bIns="0" rtlCol="0" anchor="ctr"/>
          <a:lstStyle>
            <a:defPPr>
              <a:defRPr lang="en-US"/>
            </a:defPPr>
            <a:lvl1pPr marL="0" indent="0" algn="l" defTabSz="914400" rtl="0" eaLnBrk="1" latinLnBrk="0" hangingPunct="1">
              <a:buFontTx/>
              <a:buNone/>
              <a:defRPr sz="66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Tx/>
              <a:buNone/>
              <a:defRPr sz="1800" b="1" i="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buFontTx/>
              <a:buNone/>
              <a:defRPr sz="1800" b="1" i="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buFontTx/>
              <a:buNone/>
              <a:defRPr sz="1800" b="1" i="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buFontTx/>
              <a:buNone/>
              <a:defRPr sz="1800" b="1" i="0" kern="12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800" dirty="0"/>
              <a:t>Thank you!</a:t>
            </a:r>
          </a:p>
        </p:txBody>
      </p:sp>
    </p:spTree>
    <p:extLst>
      <p:ext uri="{BB962C8B-B14F-4D97-AF65-F5344CB8AC3E}">
        <p14:creationId xmlns:p14="http://schemas.microsoft.com/office/powerpoint/2010/main" val="4219824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19FB90-2A8C-1E15-10FF-47E2D4828EC1}"/>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9">
            <a:extLst>
              <a:ext uri="{FF2B5EF4-FFF2-40B4-BE49-F238E27FC236}">
                <a16:creationId xmlns:a16="http://schemas.microsoft.com/office/drawing/2014/main" id="{CE0B76C5-EB66-9FAA-18C7-3E03817DAC9D}"/>
              </a:ext>
            </a:extLst>
          </p:cNvPr>
          <p:cNvSpPr txBox="1">
            <a:spLocks/>
          </p:cNvSpPr>
          <p:nvPr/>
        </p:nvSpPr>
        <p:spPr>
          <a:xfrm>
            <a:off x="0" y="2935287"/>
            <a:ext cx="12191999" cy="987425"/>
          </a:xfrm>
          <a:prstGeom prst="rect">
            <a:avLst/>
          </a:prstGeom>
        </p:spPr>
        <p:txBody>
          <a:bodyPr lIns="0" tIns="0" rIns="0" bIns="0"/>
          <a:lstStyle>
            <a:lvl1pPr marL="0" indent="0" algn="l" defTabSz="914400" rtl="0" eaLnBrk="1" latinLnBrk="0" hangingPunct="1">
              <a:lnSpc>
                <a:spcPct val="90000"/>
              </a:lnSpc>
              <a:spcBef>
                <a:spcPts val="0"/>
              </a:spcBef>
              <a:buFontTx/>
              <a:buNone/>
              <a:defRPr sz="4000" b="1" i="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Appendices</a:t>
            </a:r>
          </a:p>
        </p:txBody>
      </p:sp>
    </p:spTree>
    <p:extLst>
      <p:ext uri="{BB962C8B-B14F-4D97-AF65-F5344CB8AC3E}">
        <p14:creationId xmlns:p14="http://schemas.microsoft.com/office/powerpoint/2010/main" val="2132909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C71196FF-3704-011C-C7E0-D2D7778BFE7A}"/>
              </a:ext>
            </a:extLst>
          </p:cNvPr>
          <p:cNvGrpSpPr>
            <a:grpSpLocks/>
          </p:cNvGrpSpPr>
          <p:nvPr/>
        </p:nvGrpSpPr>
        <p:grpSpPr bwMode="auto">
          <a:xfrm>
            <a:off x="928688" y="2865438"/>
            <a:ext cx="1717675" cy="1717675"/>
            <a:chOff x="1252799" y="2492095"/>
            <a:chExt cx="1717156" cy="1717156"/>
          </a:xfrm>
        </p:grpSpPr>
        <p:sp>
          <p:nvSpPr>
            <p:cNvPr id="6" name="Oval 5">
              <a:extLst>
                <a:ext uri="{FF2B5EF4-FFF2-40B4-BE49-F238E27FC236}">
                  <a16:creationId xmlns:a16="http://schemas.microsoft.com/office/drawing/2014/main" id="{54E75889-E9B3-E455-E421-977C09F80ACA}"/>
                </a:ext>
              </a:extLst>
            </p:cNvPr>
            <p:cNvSpPr/>
            <p:nvPr/>
          </p:nvSpPr>
          <p:spPr>
            <a:xfrm>
              <a:off x="1252799" y="2492095"/>
              <a:ext cx="1717156" cy="1717156"/>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sp>
          <p:nvSpPr>
            <p:cNvPr id="7" name="Oval 6">
              <a:extLst>
                <a:ext uri="{FF2B5EF4-FFF2-40B4-BE49-F238E27FC236}">
                  <a16:creationId xmlns:a16="http://schemas.microsoft.com/office/drawing/2014/main" id="{74C372EA-EDD6-84DF-5BDF-C6EAED2DB9B9}"/>
                </a:ext>
              </a:extLst>
            </p:cNvPr>
            <p:cNvSpPr/>
            <p:nvPr/>
          </p:nvSpPr>
          <p:spPr>
            <a:xfrm>
              <a:off x="1720969" y="2938047"/>
              <a:ext cx="803032" cy="803032"/>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grpSp>
      <p:grpSp>
        <p:nvGrpSpPr>
          <p:cNvPr id="8" name="Group 16">
            <a:extLst>
              <a:ext uri="{FF2B5EF4-FFF2-40B4-BE49-F238E27FC236}">
                <a16:creationId xmlns:a16="http://schemas.microsoft.com/office/drawing/2014/main" id="{A1875640-4D4A-49DB-5161-10E8070557D2}"/>
              </a:ext>
            </a:extLst>
          </p:cNvPr>
          <p:cNvGrpSpPr>
            <a:grpSpLocks/>
          </p:cNvGrpSpPr>
          <p:nvPr/>
        </p:nvGrpSpPr>
        <p:grpSpPr bwMode="auto">
          <a:xfrm>
            <a:off x="2478088" y="2708275"/>
            <a:ext cx="2066925" cy="2066925"/>
            <a:chOff x="1118266" y="2334828"/>
            <a:chExt cx="2067029" cy="2067029"/>
          </a:xfrm>
        </p:grpSpPr>
        <p:sp>
          <p:nvSpPr>
            <p:cNvPr id="9" name="Oval 8">
              <a:extLst>
                <a:ext uri="{FF2B5EF4-FFF2-40B4-BE49-F238E27FC236}">
                  <a16:creationId xmlns:a16="http://schemas.microsoft.com/office/drawing/2014/main" id="{7E28BCC9-C761-E2E8-EF38-9F692945BF01}"/>
                </a:ext>
              </a:extLst>
            </p:cNvPr>
            <p:cNvSpPr/>
            <p:nvPr/>
          </p:nvSpPr>
          <p:spPr>
            <a:xfrm>
              <a:off x="1118266" y="2334828"/>
              <a:ext cx="2067029" cy="2067029"/>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sp>
          <p:nvSpPr>
            <p:cNvPr id="10" name="Oval 9">
              <a:extLst>
                <a:ext uri="{FF2B5EF4-FFF2-40B4-BE49-F238E27FC236}">
                  <a16:creationId xmlns:a16="http://schemas.microsoft.com/office/drawing/2014/main" id="{4C999A6D-8E04-E24D-4859-5B971C478018}"/>
                </a:ext>
              </a:extLst>
            </p:cNvPr>
            <p:cNvSpPr/>
            <p:nvPr/>
          </p:nvSpPr>
          <p:spPr>
            <a:xfrm>
              <a:off x="1721546" y="2938108"/>
              <a:ext cx="803315" cy="803315"/>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grpSp>
      <p:grpSp>
        <p:nvGrpSpPr>
          <p:cNvPr id="11" name="Group 19">
            <a:extLst>
              <a:ext uri="{FF2B5EF4-FFF2-40B4-BE49-F238E27FC236}">
                <a16:creationId xmlns:a16="http://schemas.microsoft.com/office/drawing/2014/main" id="{BE1E0022-8C4A-1612-BE5E-1F5E7798B29C}"/>
              </a:ext>
            </a:extLst>
          </p:cNvPr>
          <p:cNvGrpSpPr>
            <a:grpSpLocks/>
          </p:cNvGrpSpPr>
          <p:nvPr/>
        </p:nvGrpSpPr>
        <p:grpSpPr bwMode="auto">
          <a:xfrm>
            <a:off x="5827713" y="2692400"/>
            <a:ext cx="2041525" cy="2039938"/>
            <a:chOff x="1102361" y="2318923"/>
            <a:chExt cx="2040766" cy="2040766"/>
          </a:xfrm>
        </p:grpSpPr>
        <p:sp>
          <p:nvSpPr>
            <p:cNvPr id="12" name="Oval 11">
              <a:extLst>
                <a:ext uri="{FF2B5EF4-FFF2-40B4-BE49-F238E27FC236}">
                  <a16:creationId xmlns:a16="http://schemas.microsoft.com/office/drawing/2014/main" id="{69AD8CAE-AE2F-F08A-FBA1-022ABD27D7C5}"/>
                </a:ext>
              </a:extLst>
            </p:cNvPr>
            <p:cNvSpPr/>
            <p:nvPr/>
          </p:nvSpPr>
          <p:spPr>
            <a:xfrm>
              <a:off x="1102361" y="2318923"/>
              <a:ext cx="2040766" cy="2040766"/>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sp>
          <p:nvSpPr>
            <p:cNvPr id="13" name="Oval 12">
              <a:extLst>
                <a:ext uri="{FF2B5EF4-FFF2-40B4-BE49-F238E27FC236}">
                  <a16:creationId xmlns:a16="http://schemas.microsoft.com/office/drawing/2014/main" id="{A22F761D-3864-4639-804B-36399652309A}"/>
                </a:ext>
              </a:extLst>
            </p:cNvPr>
            <p:cNvSpPr/>
            <p:nvPr/>
          </p:nvSpPr>
          <p:spPr>
            <a:xfrm>
              <a:off x="1721256" y="2938299"/>
              <a:ext cx="802976" cy="802013"/>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grpSp>
      <p:grpSp>
        <p:nvGrpSpPr>
          <p:cNvPr id="14" name="Group 22">
            <a:extLst>
              <a:ext uri="{FF2B5EF4-FFF2-40B4-BE49-F238E27FC236}">
                <a16:creationId xmlns:a16="http://schemas.microsoft.com/office/drawing/2014/main" id="{00DA5B2E-6C89-ABF2-E475-F0F8F0A5A33B}"/>
              </a:ext>
            </a:extLst>
          </p:cNvPr>
          <p:cNvGrpSpPr>
            <a:grpSpLocks/>
          </p:cNvGrpSpPr>
          <p:nvPr/>
        </p:nvGrpSpPr>
        <p:grpSpPr bwMode="auto">
          <a:xfrm>
            <a:off x="7772400" y="2957513"/>
            <a:ext cx="1519238" cy="1519237"/>
            <a:chOff x="1363505" y="2583394"/>
            <a:chExt cx="1519397" cy="1519397"/>
          </a:xfrm>
        </p:grpSpPr>
        <p:sp>
          <p:nvSpPr>
            <p:cNvPr id="15" name="Oval 14">
              <a:extLst>
                <a:ext uri="{FF2B5EF4-FFF2-40B4-BE49-F238E27FC236}">
                  <a16:creationId xmlns:a16="http://schemas.microsoft.com/office/drawing/2014/main" id="{E7EFBAD0-46AC-7B90-FB1A-1D40F1A20672}"/>
                </a:ext>
              </a:extLst>
            </p:cNvPr>
            <p:cNvSpPr/>
            <p:nvPr/>
          </p:nvSpPr>
          <p:spPr>
            <a:xfrm>
              <a:off x="1363505" y="2583394"/>
              <a:ext cx="1519397" cy="1519397"/>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sp>
          <p:nvSpPr>
            <p:cNvPr id="16" name="Oval 15">
              <a:extLst>
                <a:ext uri="{FF2B5EF4-FFF2-40B4-BE49-F238E27FC236}">
                  <a16:creationId xmlns:a16="http://schemas.microsoft.com/office/drawing/2014/main" id="{5E377328-D24B-4861-48EF-CFBB53AF0C8F}"/>
                </a:ext>
              </a:extLst>
            </p:cNvPr>
            <p:cNvSpPr/>
            <p:nvPr/>
          </p:nvSpPr>
          <p:spPr>
            <a:xfrm>
              <a:off x="1720730" y="2937443"/>
              <a:ext cx="803359" cy="803360"/>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grpSp>
      <p:grpSp>
        <p:nvGrpSpPr>
          <p:cNvPr id="17" name="Group 25">
            <a:extLst>
              <a:ext uri="{FF2B5EF4-FFF2-40B4-BE49-F238E27FC236}">
                <a16:creationId xmlns:a16="http://schemas.microsoft.com/office/drawing/2014/main" id="{616315BA-8F57-B3A5-5324-4062F6AE65D4}"/>
              </a:ext>
            </a:extLst>
          </p:cNvPr>
          <p:cNvGrpSpPr>
            <a:grpSpLocks/>
          </p:cNvGrpSpPr>
          <p:nvPr/>
        </p:nvGrpSpPr>
        <p:grpSpPr bwMode="auto">
          <a:xfrm>
            <a:off x="9151938" y="2632075"/>
            <a:ext cx="2143125" cy="2143125"/>
            <a:chOff x="1060194" y="2258890"/>
            <a:chExt cx="2142965" cy="2142965"/>
          </a:xfrm>
        </p:grpSpPr>
        <p:sp>
          <p:nvSpPr>
            <p:cNvPr id="18" name="Oval 17">
              <a:extLst>
                <a:ext uri="{FF2B5EF4-FFF2-40B4-BE49-F238E27FC236}">
                  <a16:creationId xmlns:a16="http://schemas.microsoft.com/office/drawing/2014/main" id="{5FD5343F-0931-4E22-B8DE-476886325B8A}"/>
                </a:ext>
              </a:extLst>
            </p:cNvPr>
            <p:cNvSpPr/>
            <p:nvPr/>
          </p:nvSpPr>
          <p:spPr>
            <a:xfrm>
              <a:off x="1060194" y="2258890"/>
              <a:ext cx="2142965" cy="2142965"/>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sp>
          <p:nvSpPr>
            <p:cNvPr id="19" name="Oval 18">
              <a:extLst>
                <a:ext uri="{FF2B5EF4-FFF2-40B4-BE49-F238E27FC236}">
                  <a16:creationId xmlns:a16="http://schemas.microsoft.com/office/drawing/2014/main" id="{DAD21197-7DC5-8033-013B-C6FDF98E849C}"/>
                </a:ext>
              </a:extLst>
            </p:cNvPr>
            <p:cNvSpPr/>
            <p:nvPr/>
          </p:nvSpPr>
          <p:spPr>
            <a:xfrm>
              <a:off x="1720545" y="2938289"/>
              <a:ext cx="803215" cy="803215"/>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grpSp>
      <p:grpSp>
        <p:nvGrpSpPr>
          <p:cNvPr id="20" name="Group 28">
            <a:extLst>
              <a:ext uri="{FF2B5EF4-FFF2-40B4-BE49-F238E27FC236}">
                <a16:creationId xmlns:a16="http://schemas.microsoft.com/office/drawing/2014/main" id="{D0E9E454-98E2-E5E4-FF85-7BE60DB63243}"/>
              </a:ext>
            </a:extLst>
          </p:cNvPr>
          <p:cNvGrpSpPr>
            <a:grpSpLocks/>
          </p:cNvGrpSpPr>
          <p:nvPr/>
        </p:nvGrpSpPr>
        <p:grpSpPr bwMode="auto">
          <a:xfrm>
            <a:off x="4405313" y="2952750"/>
            <a:ext cx="1519237" cy="1520825"/>
            <a:chOff x="1362586" y="2580066"/>
            <a:chExt cx="1519397" cy="1519397"/>
          </a:xfrm>
        </p:grpSpPr>
        <p:sp>
          <p:nvSpPr>
            <p:cNvPr id="21" name="Oval 20">
              <a:extLst>
                <a:ext uri="{FF2B5EF4-FFF2-40B4-BE49-F238E27FC236}">
                  <a16:creationId xmlns:a16="http://schemas.microsoft.com/office/drawing/2014/main" id="{F5C0C7E3-416C-A83D-69C1-883FC5A9FA22}"/>
                </a:ext>
              </a:extLst>
            </p:cNvPr>
            <p:cNvSpPr/>
            <p:nvPr/>
          </p:nvSpPr>
          <p:spPr>
            <a:xfrm>
              <a:off x="1362586" y="2580066"/>
              <a:ext cx="1519397" cy="1519397"/>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sp>
          <p:nvSpPr>
            <p:cNvPr id="22" name="Oval 21">
              <a:extLst>
                <a:ext uri="{FF2B5EF4-FFF2-40B4-BE49-F238E27FC236}">
                  <a16:creationId xmlns:a16="http://schemas.microsoft.com/office/drawing/2014/main" id="{1A2DBB7C-0471-7747-FBC1-786FC5A2FFA1}"/>
                </a:ext>
              </a:extLst>
            </p:cNvPr>
            <p:cNvSpPr/>
            <p:nvPr/>
          </p:nvSpPr>
          <p:spPr>
            <a:xfrm>
              <a:off x="1721399" y="2938504"/>
              <a:ext cx="803360" cy="802521"/>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grpSp>
      <p:cxnSp>
        <p:nvCxnSpPr>
          <p:cNvPr id="23" name="Straight Connector 22">
            <a:extLst>
              <a:ext uri="{FF2B5EF4-FFF2-40B4-BE49-F238E27FC236}">
                <a16:creationId xmlns:a16="http://schemas.microsoft.com/office/drawing/2014/main" id="{CF31DA68-040B-100E-3DA8-EF37605FCC8A}"/>
              </a:ext>
            </a:extLst>
          </p:cNvPr>
          <p:cNvCxnSpPr>
            <a:cxnSpLocks/>
          </p:cNvCxnSpPr>
          <p:nvPr/>
        </p:nvCxnSpPr>
        <p:spPr>
          <a:xfrm>
            <a:off x="1782763" y="2595563"/>
            <a:ext cx="0" cy="719137"/>
          </a:xfrm>
          <a:prstGeom prst="line">
            <a:avLst/>
          </a:prstGeom>
          <a:ln w="12700">
            <a:solidFill>
              <a:srgbClr val="00AFD7"/>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DE59F0-21E5-B91B-1B17-B22A7C37AB7E}"/>
              </a:ext>
            </a:extLst>
          </p:cNvPr>
          <p:cNvCxnSpPr>
            <a:cxnSpLocks/>
          </p:cNvCxnSpPr>
          <p:nvPr/>
        </p:nvCxnSpPr>
        <p:spPr>
          <a:xfrm>
            <a:off x="6819900" y="4102100"/>
            <a:ext cx="0" cy="850900"/>
          </a:xfrm>
          <a:prstGeom prst="line">
            <a:avLst/>
          </a:prstGeom>
          <a:ln w="12700">
            <a:solidFill>
              <a:srgbClr val="00AFD7"/>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98C6764-EEF4-A3AA-DCFA-893C616045F8}"/>
              </a:ext>
            </a:extLst>
          </p:cNvPr>
          <p:cNvCxnSpPr>
            <a:cxnSpLocks/>
          </p:cNvCxnSpPr>
          <p:nvPr/>
        </p:nvCxnSpPr>
        <p:spPr>
          <a:xfrm>
            <a:off x="5170488" y="2595563"/>
            <a:ext cx="0" cy="719137"/>
          </a:xfrm>
          <a:prstGeom prst="line">
            <a:avLst/>
          </a:prstGeom>
          <a:ln w="12700">
            <a:solidFill>
              <a:srgbClr val="00AFD7"/>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3C78138-98FC-15C6-DCC1-2FA664FBFA2C}"/>
              </a:ext>
            </a:extLst>
          </p:cNvPr>
          <p:cNvCxnSpPr>
            <a:cxnSpLocks/>
          </p:cNvCxnSpPr>
          <p:nvPr/>
        </p:nvCxnSpPr>
        <p:spPr>
          <a:xfrm>
            <a:off x="8520113" y="2595563"/>
            <a:ext cx="0" cy="719137"/>
          </a:xfrm>
          <a:prstGeom prst="line">
            <a:avLst/>
          </a:prstGeom>
          <a:ln w="12700">
            <a:solidFill>
              <a:srgbClr val="00AFD7"/>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6CCFD6-BC65-DB63-5BB8-6860880FB6BD}"/>
              </a:ext>
            </a:extLst>
          </p:cNvPr>
          <p:cNvCxnSpPr/>
          <p:nvPr/>
        </p:nvCxnSpPr>
        <p:spPr>
          <a:xfrm>
            <a:off x="1820863" y="3694113"/>
            <a:ext cx="8386762" cy="0"/>
          </a:xfrm>
          <a:prstGeom prst="line">
            <a:avLst/>
          </a:prstGeom>
          <a:ln w="22225">
            <a:solidFill>
              <a:srgbClr val="00AFD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BC35120-4FCE-43D7-CFB8-329BF4C789FB}"/>
              </a:ext>
            </a:extLst>
          </p:cNvPr>
          <p:cNvCxnSpPr>
            <a:cxnSpLocks/>
          </p:cNvCxnSpPr>
          <p:nvPr/>
        </p:nvCxnSpPr>
        <p:spPr>
          <a:xfrm>
            <a:off x="3459163" y="4102100"/>
            <a:ext cx="0" cy="850900"/>
          </a:xfrm>
          <a:prstGeom prst="line">
            <a:avLst/>
          </a:prstGeom>
          <a:ln w="12700">
            <a:solidFill>
              <a:srgbClr val="00AFD7"/>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BF711E9-3D8D-8A22-F70D-EEC419172016}"/>
              </a:ext>
            </a:extLst>
          </p:cNvPr>
          <p:cNvCxnSpPr>
            <a:cxnSpLocks/>
          </p:cNvCxnSpPr>
          <p:nvPr/>
        </p:nvCxnSpPr>
        <p:spPr>
          <a:xfrm>
            <a:off x="10210800" y="4102100"/>
            <a:ext cx="0" cy="850900"/>
          </a:xfrm>
          <a:prstGeom prst="line">
            <a:avLst/>
          </a:prstGeom>
          <a:ln w="12700">
            <a:solidFill>
              <a:srgbClr val="00AFD7"/>
            </a:solidFill>
            <a:prstDash val="sysDot"/>
          </a:ln>
        </p:spPr>
        <p:style>
          <a:lnRef idx="1">
            <a:schemeClr val="accent1"/>
          </a:lnRef>
          <a:fillRef idx="0">
            <a:schemeClr val="accent1"/>
          </a:fillRef>
          <a:effectRef idx="0">
            <a:schemeClr val="accent1"/>
          </a:effectRef>
          <a:fontRef idx="minor">
            <a:schemeClr val="tx1"/>
          </a:fontRef>
        </p:style>
      </p:cxnSp>
      <p:sp>
        <p:nvSpPr>
          <p:cNvPr id="30" name="Text Placeholder 5">
            <a:extLst>
              <a:ext uri="{FF2B5EF4-FFF2-40B4-BE49-F238E27FC236}">
                <a16:creationId xmlns:a16="http://schemas.microsoft.com/office/drawing/2014/main" id="{73F481F8-B1EA-CB95-84F9-2BF6E56A6EC5}"/>
              </a:ext>
            </a:extLst>
          </p:cNvPr>
          <p:cNvSpPr txBox="1">
            <a:spLocks/>
          </p:cNvSpPr>
          <p:nvPr/>
        </p:nvSpPr>
        <p:spPr>
          <a:xfrm>
            <a:off x="1042378" y="2022124"/>
            <a:ext cx="1480770" cy="504931"/>
          </a:xfrm>
          <a:prstGeom prst="rect">
            <a:avLst/>
          </a:prstGeom>
        </p:spPr>
        <p:txBody>
          <a:bodyPr vert="horz" lIns="0" tIns="0" rIns="0" bIns="0" rtlCol="0" anchor="ctr"/>
          <a:lstStyle>
            <a:defPPr>
              <a:defRPr lang="en-US"/>
            </a:defPPr>
            <a:lvl1pPr marL="0" marR="0" indent="0" algn="l" defTabSz="914400" rtl="0" eaLnBrk="0" fontAlgn="base" latinLnBrk="0" hangingPunct="0">
              <a:lnSpc>
                <a:spcPct val="100000"/>
              </a:lnSpc>
              <a:spcBef>
                <a:spcPts val="0"/>
              </a:spcBef>
              <a:spcAft>
                <a:spcPct val="0"/>
              </a:spcAft>
              <a:buClrTx/>
              <a:buSzTx/>
              <a:buFontTx/>
              <a:buNone/>
              <a:tabLst/>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tx1"/>
                </a:solidFill>
                <a:latin typeface="+mj-lt"/>
              </a:rPr>
              <a:t>Launched 2022-26 Strategic Plan</a:t>
            </a:r>
          </a:p>
        </p:txBody>
      </p:sp>
      <p:sp>
        <p:nvSpPr>
          <p:cNvPr id="33" name="Text Placeholder 5">
            <a:extLst>
              <a:ext uri="{FF2B5EF4-FFF2-40B4-BE49-F238E27FC236}">
                <a16:creationId xmlns:a16="http://schemas.microsoft.com/office/drawing/2014/main" id="{A162AA30-584D-FBF5-69F3-CCCFE5DC61BF}"/>
              </a:ext>
            </a:extLst>
          </p:cNvPr>
          <p:cNvSpPr txBox="1">
            <a:spLocks/>
          </p:cNvSpPr>
          <p:nvPr/>
        </p:nvSpPr>
        <p:spPr>
          <a:xfrm>
            <a:off x="1401165" y="3666697"/>
            <a:ext cx="799110" cy="216390"/>
          </a:xfrm>
          <a:prstGeom prst="rect">
            <a:avLst/>
          </a:prstGeom>
        </p:spPr>
        <p:txBody>
          <a:bodyPr lIns="0" tIns="0" rIns="0" bIns="0" anchor="ctr"/>
          <a:lstStyle>
            <a:lvl1pPr marL="0" marR="0" indent="0" algn="ctr" defTabSz="914400" rtl="0" eaLnBrk="0" fontAlgn="base" latinLnBrk="0" hangingPunct="0">
              <a:lnSpc>
                <a:spcPct val="100000"/>
              </a:lnSpc>
              <a:spcBef>
                <a:spcPts val="0"/>
              </a:spcBef>
              <a:spcAft>
                <a:spcPct val="0"/>
              </a:spcAft>
              <a:buClrTx/>
              <a:buSzTx/>
              <a:buFontTx/>
              <a:buNone/>
              <a:tabLst/>
              <a:defRPr sz="1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January</a:t>
            </a:r>
          </a:p>
          <a:p>
            <a:endParaRPr lang="en-US" dirty="0">
              <a:latin typeface="+mj-lt"/>
            </a:endParaRPr>
          </a:p>
        </p:txBody>
      </p:sp>
      <p:sp>
        <p:nvSpPr>
          <p:cNvPr id="34" name="Text Placeholder 5">
            <a:extLst>
              <a:ext uri="{FF2B5EF4-FFF2-40B4-BE49-F238E27FC236}">
                <a16:creationId xmlns:a16="http://schemas.microsoft.com/office/drawing/2014/main" id="{7A6AC9FD-4AFB-F86B-F1D9-54F3E96B462F}"/>
              </a:ext>
            </a:extLst>
          </p:cNvPr>
          <p:cNvSpPr txBox="1">
            <a:spLocks/>
          </p:cNvSpPr>
          <p:nvPr/>
        </p:nvSpPr>
        <p:spPr>
          <a:xfrm>
            <a:off x="3073848" y="3602899"/>
            <a:ext cx="799110" cy="216390"/>
          </a:xfrm>
          <a:prstGeom prst="rect">
            <a:avLst/>
          </a:prstGeom>
        </p:spPr>
        <p:txBody>
          <a:bodyPr lIns="0" tIns="0" rIns="0" bIns="0" anchor="ctr"/>
          <a:lstStyle>
            <a:lvl1pPr marL="0" marR="0" indent="0" algn="ctr" defTabSz="914400" rtl="0" eaLnBrk="0" fontAlgn="base" latinLnBrk="0" hangingPunct="0">
              <a:lnSpc>
                <a:spcPct val="100000"/>
              </a:lnSpc>
              <a:spcBef>
                <a:spcPts val="0"/>
              </a:spcBef>
              <a:spcAft>
                <a:spcPct val="0"/>
              </a:spcAft>
              <a:buClrTx/>
              <a:buSzTx/>
              <a:buFontTx/>
              <a:buNone/>
              <a:tabLst/>
              <a:defRPr sz="1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March</a:t>
            </a:r>
          </a:p>
        </p:txBody>
      </p:sp>
      <p:sp>
        <p:nvSpPr>
          <p:cNvPr id="35" name="Text Placeholder 5">
            <a:extLst>
              <a:ext uri="{FF2B5EF4-FFF2-40B4-BE49-F238E27FC236}">
                <a16:creationId xmlns:a16="http://schemas.microsoft.com/office/drawing/2014/main" id="{2B41BFEE-60EA-FFBB-EAED-F75321A67115}"/>
              </a:ext>
            </a:extLst>
          </p:cNvPr>
          <p:cNvSpPr txBox="1">
            <a:spLocks/>
          </p:cNvSpPr>
          <p:nvPr/>
        </p:nvSpPr>
        <p:spPr>
          <a:xfrm>
            <a:off x="4768834" y="3602899"/>
            <a:ext cx="799110" cy="216390"/>
          </a:xfrm>
          <a:prstGeom prst="rect">
            <a:avLst/>
          </a:prstGeom>
        </p:spPr>
        <p:txBody>
          <a:bodyPr lIns="0" tIns="0" rIns="0" bIns="0" anchor="ctr"/>
          <a:lstStyle>
            <a:lvl1pPr marL="0" marR="0" indent="0" algn="ctr" defTabSz="914400" rtl="0" eaLnBrk="0" fontAlgn="base" latinLnBrk="0" hangingPunct="0">
              <a:lnSpc>
                <a:spcPct val="100000"/>
              </a:lnSpc>
              <a:spcBef>
                <a:spcPts val="0"/>
              </a:spcBef>
              <a:spcAft>
                <a:spcPct val="0"/>
              </a:spcAft>
              <a:buClrTx/>
              <a:buSzTx/>
              <a:buFontTx/>
              <a:buNone/>
              <a:tabLst/>
              <a:defRPr sz="1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May</a:t>
            </a:r>
          </a:p>
        </p:txBody>
      </p:sp>
      <p:sp>
        <p:nvSpPr>
          <p:cNvPr id="36" name="Text Placeholder 5">
            <a:extLst>
              <a:ext uri="{FF2B5EF4-FFF2-40B4-BE49-F238E27FC236}">
                <a16:creationId xmlns:a16="http://schemas.microsoft.com/office/drawing/2014/main" id="{63DE3EC0-F154-5C21-5B7B-E466797AFC8C}"/>
              </a:ext>
            </a:extLst>
          </p:cNvPr>
          <p:cNvSpPr txBox="1">
            <a:spLocks/>
          </p:cNvSpPr>
          <p:nvPr/>
        </p:nvSpPr>
        <p:spPr>
          <a:xfrm>
            <a:off x="6458244" y="3602899"/>
            <a:ext cx="799110" cy="216390"/>
          </a:xfrm>
          <a:prstGeom prst="rect">
            <a:avLst/>
          </a:prstGeom>
        </p:spPr>
        <p:txBody>
          <a:bodyPr lIns="0" tIns="0" rIns="0" bIns="0" anchor="ctr"/>
          <a:lstStyle>
            <a:lvl1pPr marL="0" marR="0" indent="0" algn="ctr" defTabSz="914400" rtl="0" eaLnBrk="0" fontAlgn="base" latinLnBrk="0" hangingPunct="0">
              <a:lnSpc>
                <a:spcPct val="100000"/>
              </a:lnSpc>
              <a:spcBef>
                <a:spcPts val="0"/>
              </a:spcBef>
              <a:spcAft>
                <a:spcPct val="0"/>
              </a:spcAft>
              <a:buClrTx/>
              <a:buSzTx/>
              <a:buFontTx/>
              <a:buNone/>
              <a:tabLst/>
              <a:defRPr sz="1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August</a:t>
            </a:r>
          </a:p>
        </p:txBody>
      </p:sp>
      <p:sp>
        <p:nvSpPr>
          <p:cNvPr id="37" name="Text Placeholder 5">
            <a:extLst>
              <a:ext uri="{FF2B5EF4-FFF2-40B4-BE49-F238E27FC236}">
                <a16:creationId xmlns:a16="http://schemas.microsoft.com/office/drawing/2014/main" id="{04CD01C9-FC95-8680-01EF-07B522EC6C4C}"/>
              </a:ext>
            </a:extLst>
          </p:cNvPr>
          <p:cNvSpPr txBox="1">
            <a:spLocks/>
          </p:cNvSpPr>
          <p:nvPr/>
        </p:nvSpPr>
        <p:spPr>
          <a:xfrm>
            <a:off x="8125351" y="3602899"/>
            <a:ext cx="799110" cy="216390"/>
          </a:xfrm>
          <a:prstGeom prst="rect">
            <a:avLst/>
          </a:prstGeom>
        </p:spPr>
        <p:txBody>
          <a:bodyPr lIns="0" tIns="0" rIns="0" bIns="0" anchor="ctr"/>
          <a:lstStyle>
            <a:lvl1pPr marL="0" marR="0" indent="0" algn="ctr" defTabSz="914400" rtl="0" eaLnBrk="0" fontAlgn="base" latinLnBrk="0" hangingPunct="0">
              <a:lnSpc>
                <a:spcPct val="100000"/>
              </a:lnSpc>
              <a:spcBef>
                <a:spcPts val="0"/>
              </a:spcBef>
              <a:spcAft>
                <a:spcPct val="0"/>
              </a:spcAft>
              <a:buClrTx/>
              <a:buSzTx/>
              <a:buFontTx/>
              <a:buNone/>
              <a:tabLst/>
              <a:defRPr sz="1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October</a:t>
            </a:r>
          </a:p>
        </p:txBody>
      </p:sp>
      <p:sp>
        <p:nvSpPr>
          <p:cNvPr id="38" name="Text Placeholder 5">
            <a:extLst>
              <a:ext uri="{FF2B5EF4-FFF2-40B4-BE49-F238E27FC236}">
                <a16:creationId xmlns:a16="http://schemas.microsoft.com/office/drawing/2014/main" id="{909AF050-8C92-18B8-5F28-8B312AA0762E}"/>
              </a:ext>
            </a:extLst>
          </p:cNvPr>
          <p:cNvSpPr txBox="1">
            <a:spLocks/>
          </p:cNvSpPr>
          <p:nvPr/>
        </p:nvSpPr>
        <p:spPr>
          <a:xfrm>
            <a:off x="9809185" y="3602899"/>
            <a:ext cx="799110" cy="216390"/>
          </a:xfrm>
          <a:prstGeom prst="rect">
            <a:avLst/>
          </a:prstGeom>
        </p:spPr>
        <p:txBody>
          <a:bodyPr lIns="0" tIns="0" rIns="0" bIns="0" anchor="ctr"/>
          <a:lstStyle>
            <a:lvl1pPr marL="0" marR="0" indent="0" algn="ctr" defTabSz="914400" rtl="0" eaLnBrk="0" fontAlgn="base" latinLnBrk="0" hangingPunct="0">
              <a:lnSpc>
                <a:spcPct val="100000"/>
              </a:lnSpc>
              <a:spcBef>
                <a:spcPts val="0"/>
              </a:spcBef>
              <a:spcAft>
                <a:spcPct val="0"/>
              </a:spcAft>
              <a:buClrTx/>
              <a:buSzTx/>
              <a:buFontTx/>
              <a:buNone/>
              <a:tabLst/>
              <a:defRPr sz="1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December</a:t>
            </a:r>
          </a:p>
        </p:txBody>
      </p:sp>
      <p:sp>
        <p:nvSpPr>
          <p:cNvPr id="41" name="Text Placeholder 5">
            <a:extLst>
              <a:ext uri="{FF2B5EF4-FFF2-40B4-BE49-F238E27FC236}">
                <a16:creationId xmlns:a16="http://schemas.microsoft.com/office/drawing/2014/main" id="{578B47AA-0B31-1627-FA09-37AB1A5AF4D8}"/>
              </a:ext>
            </a:extLst>
          </p:cNvPr>
          <p:cNvSpPr txBox="1">
            <a:spLocks/>
          </p:cNvSpPr>
          <p:nvPr/>
        </p:nvSpPr>
        <p:spPr>
          <a:xfrm>
            <a:off x="2286794" y="5050170"/>
            <a:ext cx="2344737" cy="504931"/>
          </a:xfrm>
          <a:prstGeom prst="rect">
            <a:avLst/>
          </a:prstGeom>
        </p:spPr>
        <p:txBody>
          <a:bodyPr vert="horz" lIns="0" tIns="0" rIns="0" bIns="0" rtlCol="0" anchor="ctr"/>
          <a:lstStyle>
            <a:defPPr>
              <a:defRPr lang="en-US"/>
            </a:defPPr>
            <a:lvl1pPr marL="0" marR="0" indent="0" algn="l" defTabSz="914400" rtl="0" eaLnBrk="0" fontAlgn="base" latinLnBrk="0" hangingPunct="0">
              <a:lnSpc>
                <a:spcPct val="100000"/>
              </a:lnSpc>
              <a:spcBef>
                <a:spcPts val="0"/>
              </a:spcBef>
              <a:spcAft>
                <a:spcPct val="0"/>
              </a:spcAft>
              <a:buClrTx/>
              <a:buSzTx/>
              <a:buFontTx/>
              <a:buNone/>
              <a:tabLst/>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tx1"/>
                </a:solidFill>
                <a:latin typeface="+mj-lt"/>
              </a:rPr>
              <a:t>Received transformational</a:t>
            </a:r>
            <a:br>
              <a:rPr lang="en-US" sz="1200" b="1" dirty="0">
                <a:solidFill>
                  <a:schemeClr val="tx1"/>
                </a:solidFill>
                <a:latin typeface="+mj-lt"/>
              </a:rPr>
            </a:br>
            <a:r>
              <a:rPr lang="en-US" sz="1200" b="1" dirty="0">
                <a:solidFill>
                  <a:schemeClr val="tx1"/>
                </a:solidFill>
                <a:latin typeface="+mj-lt"/>
                <a:hlinkClick r:id="rId3"/>
              </a:rPr>
              <a:t>$13.5 million gift </a:t>
            </a:r>
            <a:r>
              <a:rPr lang="en-US" sz="1200" b="1" dirty="0">
                <a:solidFill>
                  <a:schemeClr val="tx1"/>
                </a:solidFill>
                <a:latin typeface="+mj-lt"/>
              </a:rPr>
              <a:t>from philanthropist MacKenzie Scott</a:t>
            </a:r>
          </a:p>
        </p:txBody>
      </p:sp>
      <p:sp>
        <p:nvSpPr>
          <p:cNvPr id="42" name="Text Placeholder 5">
            <a:extLst>
              <a:ext uri="{FF2B5EF4-FFF2-40B4-BE49-F238E27FC236}">
                <a16:creationId xmlns:a16="http://schemas.microsoft.com/office/drawing/2014/main" id="{133777CE-251B-9B1A-520E-E02A588F74C4}"/>
              </a:ext>
            </a:extLst>
          </p:cNvPr>
          <p:cNvSpPr txBox="1">
            <a:spLocks/>
          </p:cNvSpPr>
          <p:nvPr/>
        </p:nvSpPr>
        <p:spPr>
          <a:xfrm>
            <a:off x="3992562" y="1942135"/>
            <a:ext cx="2344737" cy="504931"/>
          </a:xfrm>
          <a:prstGeom prst="rect">
            <a:avLst/>
          </a:prstGeom>
        </p:spPr>
        <p:txBody>
          <a:bodyPr vert="horz" lIns="0" tIns="0" rIns="0" bIns="0" rtlCol="0" anchor="ctr"/>
          <a:lstStyle>
            <a:defPPr>
              <a:defRPr lang="en-US"/>
            </a:defPPr>
            <a:lvl1pPr marL="0" marR="0" indent="0" algn="l" defTabSz="914400" rtl="0" eaLnBrk="0" fontAlgn="base" latinLnBrk="0" hangingPunct="0">
              <a:lnSpc>
                <a:spcPct val="100000"/>
              </a:lnSpc>
              <a:spcBef>
                <a:spcPts val="0"/>
              </a:spcBef>
              <a:spcAft>
                <a:spcPct val="0"/>
              </a:spcAft>
              <a:buClrTx/>
              <a:buSzTx/>
              <a:buFontTx/>
              <a:buNone/>
              <a:tabLst/>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tx1"/>
                </a:solidFill>
                <a:latin typeface="+mj-lt"/>
              </a:rPr>
              <a:t>Renewed historic </a:t>
            </a:r>
            <a:r>
              <a:rPr lang="en-US" sz="1200" b="1" dirty="0">
                <a:solidFill>
                  <a:schemeClr val="tx1"/>
                </a:solidFill>
                <a:latin typeface="+mj-lt"/>
                <a:hlinkClick r:id="rId4"/>
              </a:rPr>
              <a:t>$125 million partnership</a:t>
            </a:r>
            <a:r>
              <a:rPr lang="en-US" sz="1200" b="1" dirty="0">
                <a:solidFill>
                  <a:schemeClr val="tx1"/>
                </a:solidFill>
                <a:latin typeface="+mj-lt"/>
              </a:rPr>
              <a:t> with Bremer Bank</a:t>
            </a:r>
            <a:br>
              <a:rPr lang="en-US" sz="1200" b="1" dirty="0">
                <a:solidFill>
                  <a:schemeClr val="tx1"/>
                </a:solidFill>
                <a:latin typeface="+mj-lt"/>
              </a:rPr>
            </a:br>
            <a:r>
              <a:rPr lang="en-US" sz="1200" b="1" dirty="0">
                <a:solidFill>
                  <a:schemeClr val="tx1"/>
                </a:solidFill>
                <a:latin typeface="+mj-lt"/>
              </a:rPr>
              <a:t>(Home Loan Impact Fund)</a:t>
            </a:r>
          </a:p>
        </p:txBody>
      </p:sp>
      <p:sp>
        <p:nvSpPr>
          <p:cNvPr id="43" name="Text Placeholder 5">
            <a:extLst>
              <a:ext uri="{FF2B5EF4-FFF2-40B4-BE49-F238E27FC236}">
                <a16:creationId xmlns:a16="http://schemas.microsoft.com/office/drawing/2014/main" id="{FA012622-6D4F-8043-CC0E-07E61AC73D1C}"/>
              </a:ext>
            </a:extLst>
          </p:cNvPr>
          <p:cNvSpPr txBox="1">
            <a:spLocks/>
          </p:cNvSpPr>
          <p:nvPr/>
        </p:nvSpPr>
        <p:spPr>
          <a:xfrm>
            <a:off x="5617383" y="5137906"/>
            <a:ext cx="2344737" cy="504931"/>
          </a:xfrm>
          <a:prstGeom prst="rect">
            <a:avLst/>
          </a:prstGeom>
        </p:spPr>
        <p:txBody>
          <a:bodyPr vert="horz" lIns="0" tIns="0" rIns="0" bIns="0" rtlCol="0" anchor="ctr"/>
          <a:lstStyle>
            <a:defPPr>
              <a:defRPr lang="en-US"/>
            </a:defPPr>
            <a:lvl1pPr marL="0" marR="0" indent="0" algn="l" defTabSz="914400" rtl="0" eaLnBrk="0" fontAlgn="base" latinLnBrk="0" hangingPunct="0">
              <a:lnSpc>
                <a:spcPct val="100000"/>
              </a:lnSpc>
              <a:spcBef>
                <a:spcPts val="0"/>
              </a:spcBef>
              <a:spcAft>
                <a:spcPct val="0"/>
              </a:spcAft>
              <a:buClrTx/>
              <a:buSzTx/>
              <a:buFontTx/>
              <a:buNone/>
              <a:tabLst/>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tx1"/>
                </a:solidFill>
                <a:latin typeface="+mj-lt"/>
              </a:rPr>
              <a:t>Partnered with the City of Lakes Community Land Trust to </a:t>
            </a:r>
            <a:r>
              <a:rPr lang="en-US" sz="1200" b="1" dirty="0">
                <a:solidFill>
                  <a:schemeClr val="tx1"/>
                </a:solidFill>
                <a:latin typeface="+mj-lt"/>
                <a:hlinkClick r:id="rId5"/>
              </a:rPr>
              <a:t>develop 17 townhomes in the Harrison Neighborhood</a:t>
            </a:r>
            <a:endParaRPr lang="en-US" sz="1200" b="1" dirty="0">
              <a:solidFill>
                <a:schemeClr val="tx1"/>
              </a:solidFill>
              <a:latin typeface="+mj-lt"/>
            </a:endParaRPr>
          </a:p>
        </p:txBody>
      </p:sp>
      <p:sp>
        <p:nvSpPr>
          <p:cNvPr id="44" name="Text Placeholder 5">
            <a:extLst>
              <a:ext uri="{FF2B5EF4-FFF2-40B4-BE49-F238E27FC236}">
                <a16:creationId xmlns:a16="http://schemas.microsoft.com/office/drawing/2014/main" id="{3FBDE0AD-0D36-9C88-5FCB-B748F460421F}"/>
              </a:ext>
            </a:extLst>
          </p:cNvPr>
          <p:cNvSpPr txBox="1">
            <a:spLocks/>
          </p:cNvSpPr>
          <p:nvPr/>
        </p:nvSpPr>
        <p:spPr>
          <a:xfrm>
            <a:off x="7358856" y="1966604"/>
            <a:ext cx="2344737" cy="504931"/>
          </a:xfrm>
          <a:prstGeom prst="rect">
            <a:avLst/>
          </a:prstGeom>
        </p:spPr>
        <p:txBody>
          <a:bodyPr vert="horz" lIns="0" tIns="0" rIns="0" bIns="0" rtlCol="0" anchor="ctr"/>
          <a:lstStyle>
            <a:defPPr>
              <a:defRPr lang="en-US"/>
            </a:defPPr>
            <a:lvl1pPr marL="0" marR="0" indent="0" algn="l" defTabSz="914400" rtl="0" eaLnBrk="0" fontAlgn="base" latinLnBrk="0" hangingPunct="0">
              <a:lnSpc>
                <a:spcPct val="100000"/>
              </a:lnSpc>
              <a:spcBef>
                <a:spcPts val="0"/>
              </a:spcBef>
              <a:spcAft>
                <a:spcPct val="0"/>
              </a:spcAft>
              <a:buClrTx/>
              <a:buSzTx/>
              <a:buFontTx/>
              <a:buNone/>
              <a:tabLst/>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tx1"/>
                </a:solidFill>
                <a:latin typeface="+mj-lt"/>
              </a:rPr>
              <a:t>Launched </a:t>
            </a:r>
            <a:r>
              <a:rPr lang="en-US" sz="1200" b="1" dirty="0">
                <a:solidFill>
                  <a:schemeClr val="tx1"/>
                </a:solidFill>
                <a:latin typeface="+mj-lt"/>
                <a:hlinkClick r:id="rId6"/>
              </a:rPr>
              <a:t>Special Purpose Credit Program</a:t>
            </a:r>
            <a:r>
              <a:rPr lang="en-US" sz="1200" b="1" dirty="0">
                <a:solidFill>
                  <a:schemeClr val="tx1"/>
                </a:solidFill>
                <a:latin typeface="+mj-lt"/>
              </a:rPr>
              <a:t> pilot to support existing families in our pipeline</a:t>
            </a:r>
          </a:p>
        </p:txBody>
      </p:sp>
      <p:sp>
        <p:nvSpPr>
          <p:cNvPr id="45" name="Text Placeholder 5">
            <a:extLst>
              <a:ext uri="{FF2B5EF4-FFF2-40B4-BE49-F238E27FC236}">
                <a16:creationId xmlns:a16="http://schemas.microsoft.com/office/drawing/2014/main" id="{3502FF3D-5590-F931-9B13-E368BA76BF62}"/>
              </a:ext>
            </a:extLst>
          </p:cNvPr>
          <p:cNvSpPr txBox="1">
            <a:spLocks/>
          </p:cNvSpPr>
          <p:nvPr/>
        </p:nvSpPr>
        <p:spPr>
          <a:xfrm>
            <a:off x="9041606" y="4973532"/>
            <a:ext cx="2344737" cy="504931"/>
          </a:xfrm>
          <a:prstGeom prst="rect">
            <a:avLst/>
          </a:prstGeom>
        </p:spPr>
        <p:txBody>
          <a:bodyPr vert="horz" lIns="0" tIns="0" rIns="0" bIns="0" rtlCol="0" anchor="ctr"/>
          <a:lstStyle>
            <a:defPPr>
              <a:defRPr lang="en-US"/>
            </a:defPPr>
            <a:lvl1pPr marL="0" marR="0" indent="0" algn="l" defTabSz="914400" rtl="0" eaLnBrk="0" fontAlgn="base" latinLnBrk="0" hangingPunct="0">
              <a:lnSpc>
                <a:spcPct val="100000"/>
              </a:lnSpc>
              <a:spcBef>
                <a:spcPts val="0"/>
              </a:spcBef>
              <a:spcAft>
                <a:spcPct val="0"/>
              </a:spcAft>
              <a:buClrTx/>
              <a:buSzTx/>
              <a:buFontTx/>
              <a:buNone/>
              <a:tabLst/>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tx1"/>
                </a:solidFill>
                <a:latin typeface="+mj-lt"/>
              </a:rPr>
              <a:t>Celebrated 500 closings as part</a:t>
            </a:r>
          </a:p>
          <a:p>
            <a:pPr algn="ctr"/>
            <a:r>
              <a:rPr lang="en-US" sz="1200" b="1" dirty="0">
                <a:solidFill>
                  <a:schemeClr val="tx1"/>
                </a:solidFill>
                <a:latin typeface="+mj-lt"/>
              </a:rPr>
              <a:t>of the Home Loan Impact Fund</a:t>
            </a:r>
          </a:p>
        </p:txBody>
      </p:sp>
      <p:sp>
        <p:nvSpPr>
          <p:cNvPr id="2" name="Title 1">
            <a:extLst>
              <a:ext uri="{FF2B5EF4-FFF2-40B4-BE49-F238E27FC236}">
                <a16:creationId xmlns:a16="http://schemas.microsoft.com/office/drawing/2014/main" id="{B4CE823A-1273-0DD7-1E91-52BF42873B1D}"/>
              </a:ext>
            </a:extLst>
          </p:cNvPr>
          <p:cNvSpPr>
            <a:spLocks noGrp="1"/>
          </p:cNvSpPr>
          <p:nvPr>
            <p:ph type="title"/>
          </p:nvPr>
        </p:nvSpPr>
        <p:spPr/>
        <p:txBody>
          <a:bodyPr/>
          <a:lstStyle/>
          <a:p>
            <a:pPr algn="ctr"/>
            <a:r>
              <a:rPr lang="en-US" dirty="0"/>
              <a:t>Celebrating our progress (2022)</a:t>
            </a:r>
          </a:p>
        </p:txBody>
      </p:sp>
    </p:spTree>
    <p:extLst>
      <p:ext uri="{BB962C8B-B14F-4D97-AF65-F5344CB8AC3E}">
        <p14:creationId xmlns:p14="http://schemas.microsoft.com/office/powerpoint/2010/main" val="2988090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C71196FF-3704-011C-C7E0-D2D7778BFE7A}"/>
              </a:ext>
            </a:extLst>
          </p:cNvPr>
          <p:cNvGrpSpPr>
            <a:grpSpLocks/>
          </p:cNvGrpSpPr>
          <p:nvPr/>
        </p:nvGrpSpPr>
        <p:grpSpPr bwMode="auto">
          <a:xfrm>
            <a:off x="301357" y="2865438"/>
            <a:ext cx="1717675" cy="1717675"/>
            <a:chOff x="1252799" y="2492095"/>
            <a:chExt cx="1717156" cy="1717156"/>
          </a:xfrm>
        </p:grpSpPr>
        <p:sp>
          <p:nvSpPr>
            <p:cNvPr id="6" name="Oval 5">
              <a:extLst>
                <a:ext uri="{FF2B5EF4-FFF2-40B4-BE49-F238E27FC236}">
                  <a16:creationId xmlns:a16="http://schemas.microsoft.com/office/drawing/2014/main" id="{54E75889-E9B3-E455-E421-977C09F80ACA}"/>
                </a:ext>
              </a:extLst>
            </p:cNvPr>
            <p:cNvSpPr/>
            <p:nvPr/>
          </p:nvSpPr>
          <p:spPr>
            <a:xfrm>
              <a:off x="1252799" y="2492095"/>
              <a:ext cx="1717156" cy="1717156"/>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sp>
          <p:nvSpPr>
            <p:cNvPr id="7" name="Oval 6">
              <a:extLst>
                <a:ext uri="{FF2B5EF4-FFF2-40B4-BE49-F238E27FC236}">
                  <a16:creationId xmlns:a16="http://schemas.microsoft.com/office/drawing/2014/main" id="{74C372EA-EDD6-84DF-5BDF-C6EAED2DB9B9}"/>
                </a:ext>
              </a:extLst>
            </p:cNvPr>
            <p:cNvSpPr/>
            <p:nvPr/>
          </p:nvSpPr>
          <p:spPr>
            <a:xfrm>
              <a:off x="1720969" y="2938047"/>
              <a:ext cx="803032" cy="803032"/>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grpSp>
      <p:grpSp>
        <p:nvGrpSpPr>
          <p:cNvPr id="8" name="Group 16">
            <a:extLst>
              <a:ext uri="{FF2B5EF4-FFF2-40B4-BE49-F238E27FC236}">
                <a16:creationId xmlns:a16="http://schemas.microsoft.com/office/drawing/2014/main" id="{A1875640-4D4A-49DB-5161-10E8070557D2}"/>
              </a:ext>
            </a:extLst>
          </p:cNvPr>
          <p:cNvGrpSpPr>
            <a:grpSpLocks/>
          </p:cNvGrpSpPr>
          <p:nvPr/>
        </p:nvGrpSpPr>
        <p:grpSpPr bwMode="auto">
          <a:xfrm>
            <a:off x="1850757" y="2708275"/>
            <a:ext cx="2066925" cy="2066925"/>
            <a:chOff x="1118266" y="2334828"/>
            <a:chExt cx="2067029" cy="2067029"/>
          </a:xfrm>
        </p:grpSpPr>
        <p:sp>
          <p:nvSpPr>
            <p:cNvPr id="9" name="Oval 8">
              <a:extLst>
                <a:ext uri="{FF2B5EF4-FFF2-40B4-BE49-F238E27FC236}">
                  <a16:creationId xmlns:a16="http://schemas.microsoft.com/office/drawing/2014/main" id="{7E28BCC9-C761-E2E8-EF38-9F692945BF01}"/>
                </a:ext>
              </a:extLst>
            </p:cNvPr>
            <p:cNvSpPr/>
            <p:nvPr/>
          </p:nvSpPr>
          <p:spPr>
            <a:xfrm>
              <a:off x="1118266" y="2334828"/>
              <a:ext cx="2067029" cy="2067029"/>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sp>
          <p:nvSpPr>
            <p:cNvPr id="10" name="Oval 9">
              <a:extLst>
                <a:ext uri="{FF2B5EF4-FFF2-40B4-BE49-F238E27FC236}">
                  <a16:creationId xmlns:a16="http://schemas.microsoft.com/office/drawing/2014/main" id="{4C999A6D-8E04-E24D-4859-5B971C478018}"/>
                </a:ext>
              </a:extLst>
            </p:cNvPr>
            <p:cNvSpPr/>
            <p:nvPr/>
          </p:nvSpPr>
          <p:spPr>
            <a:xfrm>
              <a:off x="1721546" y="2938108"/>
              <a:ext cx="803315" cy="803315"/>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grpSp>
      <p:grpSp>
        <p:nvGrpSpPr>
          <p:cNvPr id="11" name="Group 19">
            <a:extLst>
              <a:ext uri="{FF2B5EF4-FFF2-40B4-BE49-F238E27FC236}">
                <a16:creationId xmlns:a16="http://schemas.microsoft.com/office/drawing/2014/main" id="{BE1E0022-8C4A-1612-BE5E-1F5E7798B29C}"/>
              </a:ext>
            </a:extLst>
          </p:cNvPr>
          <p:cNvGrpSpPr>
            <a:grpSpLocks/>
          </p:cNvGrpSpPr>
          <p:nvPr/>
        </p:nvGrpSpPr>
        <p:grpSpPr bwMode="auto">
          <a:xfrm>
            <a:off x="5200382" y="2692400"/>
            <a:ext cx="2041525" cy="2039938"/>
            <a:chOff x="1102361" y="2318923"/>
            <a:chExt cx="2040766" cy="2040766"/>
          </a:xfrm>
        </p:grpSpPr>
        <p:sp>
          <p:nvSpPr>
            <p:cNvPr id="12" name="Oval 11">
              <a:extLst>
                <a:ext uri="{FF2B5EF4-FFF2-40B4-BE49-F238E27FC236}">
                  <a16:creationId xmlns:a16="http://schemas.microsoft.com/office/drawing/2014/main" id="{69AD8CAE-AE2F-F08A-FBA1-022ABD27D7C5}"/>
                </a:ext>
              </a:extLst>
            </p:cNvPr>
            <p:cNvSpPr/>
            <p:nvPr/>
          </p:nvSpPr>
          <p:spPr>
            <a:xfrm>
              <a:off x="1102361" y="2318923"/>
              <a:ext cx="2040766" cy="2040766"/>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sp>
          <p:nvSpPr>
            <p:cNvPr id="13" name="Oval 12">
              <a:extLst>
                <a:ext uri="{FF2B5EF4-FFF2-40B4-BE49-F238E27FC236}">
                  <a16:creationId xmlns:a16="http://schemas.microsoft.com/office/drawing/2014/main" id="{A22F761D-3864-4639-804B-36399652309A}"/>
                </a:ext>
              </a:extLst>
            </p:cNvPr>
            <p:cNvSpPr/>
            <p:nvPr/>
          </p:nvSpPr>
          <p:spPr>
            <a:xfrm>
              <a:off x="1721256" y="2938299"/>
              <a:ext cx="802976" cy="802013"/>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grpSp>
      <p:grpSp>
        <p:nvGrpSpPr>
          <p:cNvPr id="14" name="Group 22">
            <a:extLst>
              <a:ext uri="{FF2B5EF4-FFF2-40B4-BE49-F238E27FC236}">
                <a16:creationId xmlns:a16="http://schemas.microsoft.com/office/drawing/2014/main" id="{00DA5B2E-6C89-ABF2-E475-F0F8F0A5A33B}"/>
              </a:ext>
            </a:extLst>
          </p:cNvPr>
          <p:cNvGrpSpPr>
            <a:grpSpLocks/>
          </p:cNvGrpSpPr>
          <p:nvPr/>
        </p:nvGrpSpPr>
        <p:grpSpPr bwMode="auto">
          <a:xfrm>
            <a:off x="7145069" y="2957513"/>
            <a:ext cx="1519238" cy="1519237"/>
            <a:chOff x="1363505" y="2583394"/>
            <a:chExt cx="1519397" cy="1519397"/>
          </a:xfrm>
        </p:grpSpPr>
        <p:sp>
          <p:nvSpPr>
            <p:cNvPr id="15" name="Oval 14">
              <a:extLst>
                <a:ext uri="{FF2B5EF4-FFF2-40B4-BE49-F238E27FC236}">
                  <a16:creationId xmlns:a16="http://schemas.microsoft.com/office/drawing/2014/main" id="{E7EFBAD0-46AC-7B90-FB1A-1D40F1A20672}"/>
                </a:ext>
              </a:extLst>
            </p:cNvPr>
            <p:cNvSpPr/>
            <p:nvPr/>
          </p:nvSpPr>
          <p:spPr>
            <a:xfrm>
              <a:off x="1363505" y="2583394"/>
              <a:ext cx="1519397" cy="1519397"/>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sp>
          <p:nvSpPr>
            <p:cNvPr id="16" name="Oval 15">
              <a:extLst>
                <a:ext uri="{FF2B5EF4-FFF2-40B4-BE49-F238E27FC236}">
                  <a16:creationId xmlns:a16="http://schemas.microsoft.com/office/drawing/2014/main" id="{5E377328-D24B-4861-48EF-CFBB53AF0C8F}"/>
                </a:ext>
              </a:extLst>
            </p:cNvPr>
            <p:cNvSpPr/>
            <p:nvPr/>
          </p:nvSpPr>
          <p:spPr>
            <a:xfrm>
              <a:off x="1720730" y="2937443"/>
              <a:ext cx="803359" cy="803360"/>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grpSp>
      <p:grpSp>
        <p:nvGrpSpPr>
          <p:cNvPr id="20" name="Group 28">
            <a:extLst>
              <a:ext uri="{FF2B5EF4-FFF2-40B4-BE49-F238E27FC236}">
                <a16:creationId xmlns:a16="http://schemas.microsoft.com/office/drawing/2014/main" id="{D0E9E454-98E2-E5E4-FF85-7BE60DB63243}"/>
              </a:ext>
            </a:extLst>
          </p:cNvPr>
          <p:cNvGrpSpPr>
            <a:grpSpLocks/>
          </p:cNvGrpSpPr>
          <p:nvPr/>
        </p:nvGrpSpPr>
        <p:grpSpPr bwMode="auto">
          <a:xfrm>
            <a:off x="3777982" y="2952750"/>
            <a:ext cx="1519237" cy="1520825"/>
            <a:chOff x="1362586" y="2580066"/>
            <a:chExt cx="1519397" cy="1519397"/>
          </a:xfrm>
        </p:grpSpPr>
        <p:sp>
          <p:nvSpPr>
            <p:cNvPr id="21" name="Oval 20">
              <a:extLst>
                <a:ext uri="{FF2B5EF4-FFF2-40B4-BE49-F238E27FC236}">
                  <a16:creationId xmlns:a16="http://schemas.microsoft.com/office/drawing/2014/main" id="{F5C0C7E3-416C-A83D-69C1-883FC5A9FA22}"/>
                </a:ext>
              </a:extLst>
            </p:cNvPr>
            <p:cNvSpPr/>
            <p:nvPr/>
          </p:nvSpPr>
          <p:spPr>
            <a:xfrm>
              <a:off x="1362586" y="2580066"/>
              <a:ext cx="1519397" cy="1519397"/>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sp>
          <p:nvSpPr>
            <p:cNvPr id="22" name="Oval 21">
              <a:extLst>
                <a:ext uri="{FF2B5EF4-FFF2-40B4-BE49-F238E27FC236}">
                  <a16:creationId xmlns:a16="http://schemas.microsoft.com/office/drawing/2014/main" id="{1A2DBB7C-0471-7747-FBC1-786FC5A2FFA1}"/>
                </a:ext>
              </a:extLst>
            </p:cNvPr>
            <p:cNvSpPr/>
            <p:nvPr/>
          </p:nvSpPr>
          <p:spPr>
            <a:xfrm>
              <a:off x="1721399" y="2938504"/>
              <a:ext cx="803360" cy="802521"/>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grpSp>
      <p:cxnSp>
        <p:nvCxnSpPr>
          <p:cNvPr id="23" name="Straight Connector 22">
            <a:extLst>
              <a:ext uri="{FF2B5EF4-FFF2-40B4-BE49-F238E27FC236}">
                <a16:creationId xmlns:a16="http://schemas.microsoft.com/office/drawing/2014/main" id="{CF31DA68-040B-100E-3DA8-EF37605FCC8A}"/>
              </a:ext>
            </a:extLst>
          </p:cNvPr>
          <p:cNvCxnSpPr>
            <a:cxnSpLocks/>
          </p:cNvCxnSpPr>
          <p:nvPr/>
        </p:nvCxnSpPr>
        <p:spPr>
          <a:xfrm>
            <a:off x="1155432" y="2818850"/>
            <a:ext cx="0" cy="719137"/>
          </a:xfrm>
          <a:prstGeom prst="line">
            <a:avLst/>
          </a:prstGeom>
          <a:ln w="12700">
            <a:solidFill>
              <a:srgbClr val="00AFD7"/>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DE59F0-21E5-B91B-1B17-B22A7C37AB7E}"/>
              </a:ext>
            </a:extLst>
          </p:cNvPr>
          <p:cNvCxnSpPr>
            <a:cxnSpLocks/>
          </p:cNvCxnSpPr>
          <p:nvPr/>
        </p:nvCxnSpPr>
        <p:spPr>
          <a:xfrm>
            <a:off x="6192569" y="3931976"/>
            <a:ext cx="0" cy="850900"/>
          </a:xfrm>
          <a:prstGeom prst="line">
            <a:avLst/>
          </a:prstGeom>
          <a:ln w="12700">
            <a:solidFill>
              <a:srgbClr val="00AFD7"/>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98C6764-EEF4-A3AA-DCFA-893C616045F8}"/>
              </a:ext>
            </a:extLst>
          </p:cNvPr>
          <p:cNvCxnSpPr>
            <a:cxnSpLocks/>
          </p:cNvCxnSpPr>
          <p:nvPr/>
        </p:nvCxnSpPr>
        <p:spPr>
          <a:xfrm>
            <a:off x="4543157" y="2797586"/>
            <a:ext cx="0" cy="719137"/>
          </a:xfrm>
          <a:prstGeom prst="line">
            <a:avLst/>
          </a:prstGeom>
          <a:ln w="12700">
            <a:solidFill>
              <a:srgbClr val="00AFD7"/>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6CCFD6-BC65-DB63-5BB8-6860880FB6BD}"/>
              </a:ext>
            </a:extLst>
          </p:cNvPr>
          <p:cNvCxnSpPr>
            <a:cxnSpLocks/>
          </p:cNvCxnSpPr>
          <p:nvPr/>
        </p:nvCxnSpPr>
        <p:spPr>
          <a:xfrm>
            <a:off x="1193532" y="3694113"/>
            <a:ext cx="10757463" cy="0"/>
          </a:xfrm>
          <a:prstGeom prst="line">
            <a:avLst/>
          </a:prstGeom>
          <a:ln w="22225">
            <a:solidFill>
              <a:srgbClr val="00AFD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BC35120-4FCE-43D7-CFB8-329BF4C789FB}"/>
              </a:ext>
            </a:extLst>
          </p:cNvPr>
          <p:cNvCxnSpPr>
            <a:cxnSpLocks/>
          </p:cNvCxnSpPr>
          <p:nvPr/>
        </p:nvCxnSpPr>
        <p:spPr>
          <a:xfrm>
            <a:off x="2831832" y="4102100"/>
            <a:ext cx="0" cy="850900"/>
          </a:xfrm>
          <a:prstGeom prst="line">
            <a:avLst/>
          </a:prstGeom>
          <a:ln w="12700">
            <a:solidFill>
              <a:srgbClr val="00AFD7"/>
            </a:solidFill>
            <a:prstDash val="sysDot"/>
          </a:ln>
        </p:spPr>
        <p:style>
          <a:lnRef idx="1">
            <a:schemeClr val="accent1"/>
          </a:lnRef>
          <a:fillRef idx="0">
            <a:schemeClr val="accent1"/>
          </a:fillRef>
          <a:effectRef idx="0">
            <a:schemeClr val="accent1"/>
          </a:effectRef>
          <a:fontRef idx="minor">
            <a:schemeClr val="tx1"/>
          </a:fontRef>
        </p:style>
      </p:cxnSp>
      <p:sp>
        <p:nvSpPr>
          <p:cNvPr id="30" name="Text Placeholder 5">
            <a:extLst>
              <a:ext uri="{FF2B5EF4-FFF2-40B4-BE49-F238E27FC236}">
                <a16:creationId xmlns:a16="http://schemas.microsoft.com/office/drawing/2014/main" id="{73F481F8-B1EA-CB95-84F9-2BF6E56A6EC5}"/>
              </a:ext>
            </a:extLst>
          </p:cNvPr>
          <p:cNvSpPr txBox="1">
            <a:spLocks/>
          </p:cNvSpPr>
          <p:nvPr/>
        </p:nvSpPr>
        <p:spPr>
          <a:xfrm>
            <a:off x="197804" y="2022124"/>
            <a:ext cx="1915256" cy="504931"/>
          </a:xfrm>
          <a:prstGeom prst="rect">
            <a:avLst/>
          </a:prstGeom>
        </p:spPr>
        <p:txBody>
          <a:bodyPr vert="horz" lIns="0" tIns="0" rIns="0" bIns="0" rtlCol="0" anchor="ctr"/>
          <a:lstStyle>
            <a:defPPr>
              <a:defRPr lang="en-US"/>
            </a:defPPr>
            <a:lvl1pPr marL="0" marR="0" indent="0" algn="l" defTabSz="914400" rtl="0" eaLnBrk="0" fontAlgn="base" latinLnBrk="0" hangingPunct="0">
              <a:lnSpc>
                <a:spcPct val="100000"/>
              </a:lnSpc>
              <a:spcBef>
                <a:spcPts val="0"/>
              </a:spcBef>
              <a:spcAft>
                <a:spcPct val="0"/>
              </a:spcAft>
              <a:buClrTx/>
              <a:buSzTx/>
              <a:buFontTx/>
              <a:buNone/>
              <a:tabLst/>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tx1"/>
                </a:solidFill>
                <a:latin typeface="+mj-lt"/>
              </a:rPr>
              <a:t>Awarded </a:t>
            </a:r>
            <a:r>
              <a:rPr lang="en-US" sz="1200" b="1" dirty="0">
                <a:solidFill>
                  <a:schemeClr val="tx1"/>
                </a:solidFill>
                <a:latin typeface="+mj-lt"/>
                <a:hlinkClick r:id="rId3"/>
              </a:rPr>
              <a:t>$1 Million from Fannie Mae</a:t>
            </a:r>
            <a:r>
              <a:rPr lang="en-US" sz="1200" b="1" dirty="0">
                <a:solidFill>
                  <a:schemeClr val="tx1"/>
                </a:solidFill>
                <a:latin typeface="+mj-lt"/>
              </a:rPr>
              <a:t> to develop regional approach to Advancing Black Homeownership</a:t>
            </a:r>
          </a:p>
        </p:txBody>
      </p:sp>
      <p:sp>
        <p:nvSpPr>
          <p:cNvPr id="33" name="Text Placeholder 5">
            <a:extLst>
              <a:ext uri="{FF2B5EF4-FFF2-40B4-BE49-F238E27FC236}">
                <a16:creationId xmlns:a16="http://schemas.microsoft.com/office/drawing/2014/main" id="{A162AA30-584D-FBF5-69F3-CCCFE5DC61BF}"/>
              </a:ext>
            </a:extLst>
          </p:cNvPr>
          <p:cNvSpPr txBox="1">
            <a:spLocks/>
          </p:cNvSpPr>
          <p:nvPr/>
        </p:nvSpPr>
        <p:spPr>
          <a:xfrm>
            <a:off x="773834" y="3666697"/>
            <a:ext cx="799110" cy="216390"/>
          </a:xfrm>
          <a:prstGeom prst="rect">
            <a:avLst/>
          </a:prstGeom>
        </p:spPr>
        <p:txBody>
          <a:bodyPr lIns="0" tIns="0" rIns="0" bIns="0" anchor="ctr"/>
          <a:lstStyle>
            <a:lvl1pPr marL="0" marR="0" indent="0" algn="ctr" defTabSz="914400" rtl="0" eaLnBrk="0" fontAlgn="base" latinLnBrk="0" hangingPunct="0">
              <a:lnSpc>
                <a:spcPct val="100000"/>
              </a:lnSpc>
              <a:spcBef>
                <a:spcPts val="0"/>
              </a:spcBef>
              <a:spcAft>
                <a:spcPct val="0"/>
              </a:spcAft>
              <a:buClrTx/>
              <a:buSzTx/>
              <a:buFontTx/>
              <a:buNone/>
              <a:tabLst/>
              <a:defRPr sz="1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January</a:t>
            </a:r>
          </a:p>
          <a:p>
            <a:endParaRPr lang="en-US" dirty="0">
              <a:latin typeface="+mj-lt"/>
            </a:endParaRPr>
          </a:p>
        </p:txBody>
      </p:sp>
      <p:sp>
        <p:nvSpPr>
          <p:cNvPr id="34" name="Text Placeholder 5">
            <a:extLst>
              <a:ext uri="{FF2B5EF4-FFF2-40B4-BE49-F238E27FC236}">
                <a16:creationId xmlns:a16="http://schemas.microsoft.com/office/drawing/2014/main" id="{7A6AC9FD-4AFB-F86B-F1D9-54F3E96B462F}"/>
              </a:ext>
            </a:extLst>
          </p:cNvPr>
          <p:cNvSpPr txBox="1">
            <a:spLocks/>
          </p:cNvSpPr>
          <p:nvPr/>
        </p:nvSpPr>
        <p:spPr>
          <a:xfrm>
            <a:off x="2446517" y="3602899"/>
            <a:ext cx="799110" cy="216390"/>
          </a:xfrm>
          <a:prstGeom prst="rect">
            <a:avLst/>
          </a:prstGeom>
        </p:spPr>
        <p:txBody>
          <a:bodyPr lIns="0" tIns="0" rIns="0" bIns="0" anchor="ctr"/>
          <a:lstStyle>
            <a:lvl1pPr marL="0" marR="0" indent="0" algn="ctr" defTabSz="914400" rtl="0" eaLnBrk="0" fontAlgn="base" latinLnBrk="0" hangingPunct="0">
              <a:lnSpc>
                <a:spcPct val="100000"/>
              </a:lnSpc>
              <a:spcBef>
                <a:spcPts val="0"/>
              </a:spcBef>
              <a:spcAft>
                <a:spcPct val="0"/>
              </a:spcAft>
              <a:buClrTx/>
              <a:buSzTx/>
              <a:buFontTx/>
              <a:buNone/>
              <a:tabLst/>
              <a:defRPr sz="1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February</a:t>
            </a:r>
          </a:p>
        </p:txBody>
      </p:sp>
      <p:sp>
        <p:nvSpPr>
          <p:cNvPr id="35" name="Text Placeholder 5">
            <a:extLst>
              <a:ext uri="{FF2B5EF4-FFF2-40B4-BE49-F238E27FC236}">
                <a16:creationId xmlns:a16="http://schemas.microsoft.com/office/drawing/2014/main" id="{2B41BFEE-60EA-FFBB-EAED-F75321A67115}"/>
              </a:ext>
            </a:extLst>
          </p:cNvPr>
          <p:cNvSpPr txBox="1">
            <a:spLocks/>
          </p:cNvSpPr>
          <p:nvPr/>
        </p:nvSpPr>
        <p:spPr>
          <a:xfrm>
            <a:off x="4141503" y="3602899"/>
            <a:ext cx="799110" cy="216390"/>
          </a:xfrm>
          <a:prstGeom prst="rect">
            <a:avLst/>
          </a:prstGeom>
        </p:spPr>
        <p:txBody>
          <a:bodyPr lIns="0" tIns="0" rIns="0" bIns="0" anchor="ctr"/>
          <a:lstStyle>
            <a:lvl1pPr marL="0" marR="0" indent="0" algn="ctr" defTabSz="914400" rtl="0" eaLnBrk="0" fontAlgn="base" latinLnBrk="0" hangingPunct="0">
              <a:lnSpc>
                <a:spcPct val="100000"/>
              </a:lnSpc>
              <a:spcBef>
                <a:spcPts val="0"/>
              </a:spcBef>
              <a:spcAft>
                <a:spcPct val="0"/>
              </a:spcAft>
              <a:buClrTx/>
              <a:buSzTx/>
              <a:buFontTx/>
              <a:buNone/>
              <a:tabLst/>
              <a:defRPr sz="1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March</a:t>
            </a:r>
          </a:p>
        </p:txBody>
      </p:sp>
      <p:sp>
        <p:nvSpPr>
          <p:cNvPr id="36" name="Text Placeholder 5">
            <a:extLst>
              <a:ext uri="{FF2B5EF4-FFF2-40B4-BE49-F238E27FC236}">
                <a16:creationId xmlns:a16="http://schemas.microsoft.com/office/drawing/2014/main" id="{63DE3EC0-F154-5C21-5B7B-E466797AFC8C}"/>
              </a:ext>
            </a:extLst>
          </p:cNvPr>
          <p:cNvSpPr txBox="1">
            <a:spLocks/>
          </p:cNvSpPr>
          <p:nvPr/>
        </p:nvSpPr>
        <p:spPr>
          <a:xfrm>
            <a:off x="5830913" y="3602899"/>
            <a:ext cx="799110" cy="216390"/>
          </a:xfrm>
          <a:prstGeom prst="rect">
            <a:avLst/>
          </a:prstGeom>
        </p:spPr>
        <p:txBody>
          <a:bodyPr lIns="0" tIns="0" rIns="0" bIns="0" anchor="ctr"/>
          <a:lstStyle>
            <a:lvl1pPr marL="0" marR="0" indent="0" algn="ctr" defTabSz="914400" rtl="0" eaLnBrk="0" fontAlgn="base" latinLnBrk="0" hangingPunct="0">
              <a:lnSpc>
                <a:spcPct val="100000"/>
              </a:lnSpc>
              <a:spcBef>
                <a:spcPts val="0"/>
              </a:spcBef>
              <a:spcAft>
                <a:spcPct val="0"/>
              </a:spcAft>
              <a:buClrTx/>
              <a:buSzTx/>
              <a:buFontTx/>
              <a:buNone/>
              <a:tabLst/>
              <a:defRPr sz="1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April</a:t>
            </a:r>
          </a:p>
        </p:txBody>
      </p:sp>
      <p:sp>
        <p:nvSpPr>
          <p:cNvPr id="37" name="Text Placeholder 5">
            <a:extLst>
              <a:ext uri="{FF2B5EF4-FFF2-40B4-BE49-F238E27FC236}">
                <a16:creationId xmlns:a16="http://schemas.microsoft.com/office/drawing/2014/main" id="{04CD01C9-FC95-8680-01EF-07B522EC6C4C}"/>
              </a:ext>
            </a:extLst>
          </p:cNvPr>
          <p:cNvSpPr txBox="1">
            <a:spLocks/>
          </p:cNvSpPr>
          <p:nvPr/>
        </p:nvSpPr>
        <p:spPr>
          <a:xfrm>
            <a:off x="7498020" y="3602899"/>
            <a:ext cx="799110" cy="216390"/>
          </a:xfrm>
          <a:prstGeom prst="rect">
            <a:avLst/>
          </a:prstGeom>
        </p:spPr>
        <p:txBody>
          <a:bodyPr lIns="0" tIns="0" rIns="0" bIns="0" anchor="ctr"/>
          <a:lstStyle>
            <a:lvl1pPr marL="0" marR="0" indent="0" algn="ctr" defTabSz="914400" rtl="0" eaLnBrk="0" fontAlgn="base" latinLnBrk="0" hangingPunct="0">
              <a:lnSpc>
                <a:spcPct val="100000"/>
              </a:lnSpc>
              <a:spcBef>
                <a:spcPts val="0"/>
              </a:spcBef>
              <a:spcAft>
                <a:spcPct val="0"/>
              </a:spcAft>
              <a:buClrTx/>
              <a:buSzTx/>
              <a:buFontTx/>
              <a:buNone/>
              <a:tabLst/>
              <a:defRPr sz="1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June</a:t>
            </a:r>
          </a:p>
        </p:txBody>
      </p:sp>
      <p:sp>
        <p:nvSpPr>
          <p:cNvPr id="41" name="Text Placeholder 5">
            <a:extLst>
              <a:ext uri="{FF2B5EF4-FFF2-40B4-BE49-F238E27FC236}">
                <a16:creationId xmlns:a16="http://schemas.microsoft.com/office/drawing/2014/main" id="{578B47AA-0B31-1627-FA09-37AB1A5AF4D8}"/>
              </a:ext>
            </a:extLst>
          </p:cNvPr>
          <p:cNvSpPr txBox="1">
            <a:spLocks/>
          </p:cNvSpPr>
          <p:nvPr/>
        </p:nvSpPr>
        <p:spPr>
          <a:xfrm>
            <a:off x="1659463" y="5050170"/>
            <a:ext cx="2344737" cy="504931"/>
          </a:xfrm>
          <a:prstGeom prst="rect">
            <a:avLst/>
          </a:prstGeom>
        </p:spPr>
        <p:txBody>
          <a:bodyPr vert="horz" lIns="0" tIns="0" rIns="0" bIns="0" rtlCol="0" anchor="ctr"/>
          <a:lstStyle>
            <a:defPPr>
              <a:defRPr lang="en-US"/>
            </a:defPPr>
            <a:lvl1pPr marL="0" marR="0" indent="0" algn="l" defTabSz="914400" rtl="0" eaLnBrk="0" fontAlgn="base" latinLnBrk="0" hangingPunct="0">
              <a:lnSpc>
                <a:spcPct val="100000"/>
              </a:lnSpc>
              <a:spcBef>
                <a:spcPts val="0"/>
              </a:spcBef>
              <a:spcAft>
                <a:spcPct val="0"/>
              </a:spcAft>
              <a:buClrTx/>
              <a:buSzTx/>
              <a:buFontTx/>
              <a:buNone/>
              <a:tabLst/>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tx1"/>
                </a:solidFill>
                <a:latin typeface="+mj-lt"/>
                <a:hlinkClick r:id="rId4"/>
              </a:rPr>
              <a:t>Welcomed six new board members</a:t>
            </a:r>
            <a:r>
              <a:rPr lang="en-US" sz="1200" b="1" dirty="0">
                <a:solidFill>
                  <a:schemeClr val="tx1"/>
                </a:solidFill>
                <a:latin typeface="+mj-lt"/>
              </a:rPr>
              <a:t> to help guide this bold strategic plan</a:t>
            </a:r>
          </a:p>
        </p:txBody>
      </p:sp>
      <p:sp>
        <p:nvSpPr>
          <p:cNvPr id="42" name="Text Placeholder 5">
            <a:extLst>
              <a:ext uri="{FF2B5EF4-FFF2-40B4-BE49-F238E27FC236}">
                <a16:creationId xmlns:a16="http://schemas.microsoft.com/office/drawing/2014/main" id="{133777CE-251B-9B1A-520E-E02A588F74C4}"/>
              </a:ext>
            </a:extLst>
          </p:cNvPr>
          <p:cNvSpPr txBox="1">
            <a:spLocks/>
          </p:cNvSpPr>
          <p:nvPr/>
        </p:nvSpPr>
        <p:spPr>
          <a:xfrm>
            <a:off x="3190805" y="1942135"/>
            <a:ext cx="2693590" cy="504931"/>
          </a:xfrm>
          <a:prstGeom prst="rect">
            <a:avLst/>
          </a:prstGeom>
        </p:spPr>
        <p:txBody>
          <a:bodyPr vert="horz" lIns="0" tIns="0" rIns="0" bIns="0" rtlCol="0" anchor="ctr"/>
          <a:lstStyle>
            <a:defPPr>
              <a:defRPr lang="en-US"/>
            </a:defPPr>
            <a:lvl1pPr marL="0" marR="0" indent="0" algn="l" defTabSz="914400" rtl="0" eaLnBrk="0" fontAlgn="base" latinLnBrk="0" hangingPunct="0">
              <a:lnSpc>
                <a:spcPct val="100000"/>
              </a:lnSpc>
              <a:spcBef>
                <a:spcPts val="0"/>
              </a:spcBef>
              <a:spcAft>
                <a:spcPct val="0"/>
              </a:spcAft>
              <a:buClrTx/>
              <a:buSzTx/>
              <a:buFontTx/>
              <a:buNone/>
              <a:tabLst/>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tx1"/>
                </a:solidFill>
                <a:latin typeface="+mj-lt"/>
              </a:rPr>
              <a:t>Hosted Town Hall to share progress on the Build Forward Together plan, including work to </a:t>
            </a:r>
            <a:r>
              <a:rPr lang="en-US" sz="1200" b="1" dirty="0">
                <a:solidFill>
                  <a:schemeClr val="tx1"/>
                </a:solidFill>
                <a:latin typeface="+mj-lt"/>
                <a:hlinkClick r:id="rId5"/>
              </a:rPr>
              <a:t>expand homeownership</a:t>
            </a:r>
            <a:r>
              <a:rPr lang="en-US" sz="1200" b="1" dirty="0">
                <a:solidFill>
                  <a:schemeClr val="tx1"/>
                </a:solidFill>
                <a:latin typeface="+mj-lt"/>
              </a:rPr>
              <a:t>, </a:t>
            </a:r>
            <a:r>
              <a:rPr lang="en-US" sz="1200" b="1" dirty="0">
                <a:solidFill>
                  <a:schemeClr val="tx1"/>
                </a:solidFill>
                <a:latin typeface="+mj-lt"/>
                <a:hlinkClick r:id="rId6"/>
              </a:rPr>
              <a:t>advance racial equity</a:t>
            </a:r>
            <a:r>
              <a:rPr lang="en-US" sz="1200" b="1" dirty="0">
                <a:solidFill>
                  <a:schemeClr val="tx1"/>
                </a:solidFill>
                <a:latin typeface="+mj-lt"/>
              </a:rPr>
              <a:t>, and </a:t>
            </a:r>
            <a:r>
              <a:rPr lang="en-US" sz="1200" b="1" dirty="0">
                <a:solidFill>
                  <a:schemeClr val="tx1"/>
                </a:solidFill>
                <a:latin typeface="+mj-lt"/>
                <a:hlinkClick r:id="rId7"/>
              </a:rPr>
              <a:t>engage the community to strengthen our foundation</a:t>
            </a:r>
            <a:endParaRPr lang="en-US" sz="1200" b="1" dirty="0">
              <a:solidFill>
                <a:schemeClr val="tx1"/>
              </a:solidFill>
              <a:latin typeface="+mj-lt"/>
            </a:endParaRPr>
          </a:p>
        </p:txBody>
      </p:sp>
      <p:sp>
        <p:nvSpPr>
          <p:cNvPr id="43" name="Text Placeholder 5">
            <a:extLst>
              <a:ext uri="{FF2B5EF4-FFF2-40B4-BE49-F238E27FC236}">
                <a16:creationId xmlns:a16="http://schemas.microsoft.com/office/drawing/2014/main" id="{FA012622-6D4F-8043-CC0E-07E61AC73D1C}"/>
              </a:ext>
            </a:extLst>
          </p:cNvPr>
          <p:cNvSpPr txBox="1">
            <a:spLocks/>
          </p:cNvSpPr>
          <p:nvPr/>
        </p:nvSpPr>
        <p:spPr>
          <a:xfrm>
            <a:off x="4990052" y="5137906"/>
            <a:ext cx="2344737" cy="504931"/>
          </a:xfrm>
          <a:prstGeom prst="rect">
            <a:avLst/>
          </a:prstGeom>
        </p:spPr>
        <p:txBody>
          <a:bodyPr vert="horz" lIns="0" tIns="0" rIns="0" bIns="0" rtlCol="0" anchor="ctr"/>
          <a:lstStyle>
            <a:defPPr>
              <a:defRPr lang="en-US"/>
            </a:defPPr>
            <a:lvl1pPr marL="0" marR="0" indent="0" algn="l" defTabSz="914400" rtl="0" eaLnBrk="0" fontAlgn="base" latinLnBrk="0" hangingPunct="0">
              <a:lnSpc>
                <a:spcPct val="100000"/>
              </a:lnSpc>
              <a:spcBef>
                <a:spcPts val="0"/>
              </a:spcBef>
              <a:spcAft>
                <a:spcPct val="0"/>
              </a:spcAft>
              <a:buClrTx/>
              <a:buSzTx/>
              <a:buFontTx/>
              <a:buNone/>
              <a:tabLst/>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tx1"/>
                </a:solidFill>
                <a:latin typeface="+mj-lt"/>
              </a:rPr>
              <a:t>Announced </a:t>
            </a:r>
            <a:r>
              <a:rPr lang="en-US" sz="1200" b="1" dirty="0">
                <a:solidFill>
                  <a:schemeClr val="tx1"/>
                </a:solidFill>
                <a:latin typeface="+mj-lt"/>
                <a:hlinkClick r:id="rId8"/>
              </a:rPr>
              <a:t>partnership at The Heights redevelopment</a:t>
            </a:r>
            <a:r>
              <a:rPr lang="en-US" sz="1200" b="1" dirty="0">
                <a:solidFill>
                  <a:schemeClr val="tx1"/>
                </a:solidFill>
                <a:latin typeface="+mj-lt"/>
              </a:rPr>
              <a:t>, including creating up to 150 Habitat homeownership opportunities</a:t>
            </a:r>
          </a:p>
        </p:txBody>
      </p:sp>
      <p:sp>
        <p:nvSpPr>
          <p:cNvPr id="44" name="Text Placeholder 5">
            <a:extLst>
              <a:ext uri="{FF2B5EF4-FFF2-40B4-BE49-F238E27FC236}">
                <a16:creationId xmlns:a16="http://schemas.microsoft.com/office/drawing/2014/main" id="{3FBDE0AD-0D36-9C88-5FCB-B748F460421F}"/>
              </a:ext>
            </a:extLst>
          </p:cNvPr>
          <p:cNvSpPr txBox="1">
            <a:spLocks/>
          </p:cNvSpPr>
          <p:nvPr/>
        </p:nvSpPr>
        <p:spPr>
          <a:xfrm>
            <a:off x="6731525" y="1966604"/>
            <a:ext cx="2344737" cy="504931"/>
          </a:xfrm>
          <a:prstGeom prst="rect">
            <a:avLst/>
          </a:prstGeom>
        </p:spPr>
        <p:txBody>
          <a:bodyPr vert="horz" lIns="0" tIns="0" rIns="0" bIns="0" rtlCol="0" anchor="ctr"/>
          <a:lstStyle>
            <a:defPPr>
              <a:defRPr lang="en-US"/>
            </a:defPPr>
            <a:lvl1pPr marL="0" marR="0" indent="0" algn="l" defTabSz="914400" rtl="0" eaLnBrk="0" fontAlgn="base" latinLnBrk="0" hangingPunct="0">
              <a:lnSpc>
                <a:spcPct val="100000"/>
              </a:lnSpc>
              <a:spcBef>
                <a:spcPts val="0"/>
              </a:spcBef>
              <a:spcAft>
                <a:spcPct val="0"/>
              </a:spcAft>
              <a:buClrTx/>
              <a:buSzTx/>
              <a:buFontTx/>
              <a:buNone/>
              <a:tabLst/>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i="0" u="none" strike="noStrike" dirty="0">
                <a:solidFill>
                  <a:srgbClr val="444444"/>
                </a:solidFill>
                <a:effectLst/>
                <a:latin typeface="+mj-lt"/>
              </a:rPr>
              <a:t>Launched </a:t>
            </a:r>
            <a:r>
              <a:rPr lang="en-US" sz="1200" b="1" i="1" u="sng" strike="noStrike" dirty="0">
                <a:solidFill>
                  <a:srgbClr val="00AFD7"/>
                </a:solidFill>
                <a:effectLst/>
                <a:latin typeface="+mj-lt"/>
                <a:hlinkClick r:id="rId9"/>
              </a:rPr>
              <a:t>Pathways to Success</a:t>
            </a:r>
            <a:r>
              <a:rPr lang="en-US" sz="1200" b="1" i="1" u="none" strike="noStrike" dirty="0">
                <a:solidFill>
                  <a:srgbClr val="444444"/>
                </a:solidFill>
                <a:effectLst/>
                <a:latin typeface="+mj-lt"/>
              </a:rPr>
              <a:t> </a:t>
            </a:r>
            <a:r>
              <a:rPr lang="en-US" sz="1200" b="1" i="0" u="none" strike="noStrike" dirty="0">
                <a:solidFill>
                  <a:srgbClr val="444444"/>
                </a:solidFill>
                <a:effectLst/>
                <a:latin typeface="+mj-lt"/>
              </a:rPr>
              <a:t>partnership with Minneapolis Public Housing Authority and Twin Cities R!SE</a:t>
            </a:r>
            <a:endParaRPr lang="en-US" sz="1200" b="1" dirty="0">
              <a:latin typeface="+mj-lt"/>
            </a:endParaRPr>
          </a:p>
        </p:txBody>
      </p:sp>
      <p:sp>
        <p:nvSpPr>
          <p:cNvPr id="45" name="Text Placeholder 5">
            <a:extLst>
              <a:ext uri="{FF2B5EF4-FFF2-40B4-BE49-F238E27FC236}">
                <a16:creationId xmlns:a16="http://schemas.microsoft.com/office/drawing/2014/main" id="{3502FF3D-5590-F931-9B13-E368BA76BF62}"/>
              </a:ext>
            </a:extLst>
          </p:cNvPr>
          <p:cNvSpPr txBox="1">
            <a:spLocks/>
          </p:cNvSpPr>
          <p:nvPr/>
        </p:nvSpPr>
        <p:spPr>
          <a:xfrm>
            <a:off x="8414275" y="4973532"/>
            <a:ext cx="2344737" cy="504931"/>
          </a:xfrm>
          <a:prstGeom prst="rect">
            <a:avLst/>
          </a:prstGeom>
        </p:spPr>
        <p:txBody>
          <a:bodyPr vert="horz" lIns="0" tIns="0" rIns="0" bIns="0" rtlCol="0" anchor="ctr"/>
          <a:lstStyle>
            <a:defPPr>
              <a:defRPr lang="en-US"/>
            </a:defPPr>
            <a:lvl1pPr marL="0" marR="0" indent="0" algn="l" defTabSz="914400" rtl="0" eaLnBrk="0" fontAlgn="base" latinLnBrk="0" hangingPunct="0">
              <a:lnSpc>
                <a:spcPct val="100000"/>
              </a:lnSpc>
              <a:spcBef>
                <a:spcPts val="0"/>
              </a:spcBef>
              <a:spcAft>
                <a:spcPct val="0"/>
              </a:spcAft>
              <a:buClrTx/>
              <a:buSzTx/>
              <a:buFontTx/>
              <a:buNone/>
              <a:tabLst/>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tx1"/>
                </a:solidFill>
                <a:latin typeface="+mj-lt"/>
              </a:rPr>
              <a:t> </a:t>
            </a:r>
          </a:p>
        </p:txBody>
      </p:sp>
      <p:sp>
        <p:nvSpPr>
          <p:cNvPr id="2" name="Title 1">
            <a:extLst>
              <a:ext uri="{FF2B5EF4-FFF2-40B4-BE49-F238E27FC236}">
                <a16:creationId xmlns:a16="http://schemas.microsoft.com/office/drawing/2014/main" id="{B4CE823A-1273-0DD7-1E91-52BF42873B1D}"/>
              </a:ext>
            </a:extLst>
          </p:cNvPr>
          <p:cNvSpPr>
            <a:spLocks noGrp="1"/>
          </p:cNvSpPr>
          <p:nvPr>
            <p:ph type="title"/>
          </p:nvPr>
        </p:nvSpPr>
        <p:spPr/>
        <p:txBody>
          <a:bodyPr/>
          <a:lstStyle/>
          <a:p>
            <a:pPr algn="ctr"/>
            <a:r>
              <a:rPr lang="en-US" dirty="0"/>
              <a:t>Celebrating our progress (2023)</a:t>
            </a:r>
          </a:p>
        </p:txBody>
      </p:sp>
      <p:grpSp>
        <p:nvGrpSpPr>
          <p:cNvPr id="18" name="Group 19">
            <a:extLst>
              <a:ext uri="{FF2B5EF4-FFF2-40B4-BE49-F238E27FC236}">
                <a16:creationId xmlns:a16="http://schemas.microsoft.com/office/drawing/2014/main" id="{4C3C6EAD-AD6A-596E-35D8-5AAF720ADB25}"/>
              </a:ext>
            </a:extLst>
          </p:cNvPr>
          <p:cNvGrpSpPr>
            <a:grpSpLocks/>
          </p:cNvGrpSpPr>
          <p:nvPr/>
        </p:nvGrpSpPr>
        <p:grpSpPr bwMode="auto">
          <a:xfrm>
            <a:off x="8555157" y="2674144"/>
            <a:ext cx="2041525" cy="2039938"/>
            <a:chOff x="1102361" y="2318923"/>
            <a:chExt cx="2040766" cy="2040766"/>
          </a:xfrm>
        </p:grpSpPr>
        <p:sp>
          <p:nvSpPr>
            <p:cNvPr id="19" name="Oval 18">
              <a:extLst>
                <a:ext uri="{FF2B5EF4-FFF2-40B4-BE49-F238E27FC236}">
                  <a16:creationId xmlns:a16="http://schemas.microsoft.com/office/drawing/2014/main" id="{3938DBD7-EA84-20B5-723E-433756684340}"/>
                </a:ext>
              </a:extLst>
            </p:cNvPr>
            <p:cNvSpPr/>
            <p:nvPr/>
          </p:nvSpPr>
          <p:spPr>
            <a:xfrm>
              <a:off x="1102361" y="2318923"/>
              <a:ext cx="2040766" cy="2040766"/>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sp>
          <p:nvSpPr>
            <p:cNvPr id="26" name="Oval 25">
              <a:extLst>
                <a:ext uri="{FF2B5EF4-FFF2-40B4-BE49-F238E27FC236}">
                  <a16:creationId xmlns:a16="http://schemas.microsoft.com/office/drawing/2014/main" id="{9B85E470-EE5A-0F34-43E5-DB5DF5CCE264}"/>
                </a:ext>
              </a:extLst>
            </p:cNvPr>
            <p:cNvSpPr/>
            <p:nvPr/>
          </p:nvSpPr>
          <p:spPr>
            <a:xfrm>
              <a:off x="1721256" y="2938299"/>
              <a:ext cx="802976" cy="802013"/>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grpSp>
      <p:cxnSp>
        <p:nvCxnSpPr>
          <p:cNvPr id="29" name="Straight Connector 28">
            <a:extLst>
              <a:ext uri="{FF2B5EF4-FFF2-40B4-BE49-F238E27FC236}">
                <a16:creationId xmlns:a16="http://schemas.microsoft.com/office/drawing/2014/main" id="{8732D1BE-6342-9620-F58A-5802B94C7CBE}"/>
              </a:ext>
            </a:extLst>
          </p:cNvPr>
          <p:cNvCxnSpPr>
            <a:cxnSpLocks/>
          </p:cNvCxnSpPr>
          <p:nvPr/>
        </p:nvCxnSpPr>
        <p:spPr>
          <a:xfrm>
            <a:off x="9579243" y="3988148"/>
            <a:ext cx="0" cy="850900"/>
          </a:xfrm>
          <a:prstGeom prst="line">
            <a:avLst/>
          </a:prstGeom>
          <a:ln w="12700">
            <a:solidFill>
              <a:srgbClr val="00AFD7"/>
            </a:solidFill>
            <a:prstDash val="sysDot"/>
          </a:ln>
        </p:spPr>
        <p:style>
          <a:lnRef idx="1">
            <a:schemeClr val="accent1"/>
          </a:lnRef>
          <a:fillRef idx="0">
            <a:schemeClr val="accent1"/>
          </a:fillRef>
          <a:effectRef idx="0">
            <a:schemeClr val="accent1"/>
          </a:effectRef>
          <a:fontRef idx="minor">
            <a:schemeClr val="tx1"/>
          </a:fontRef>
        </p:style>
      </p:cxnSp>
      <p:sp>
        <p:nvSpPr>
          <p:cNvPr id="31" name="Text Placeholder 5">
            <a:extLst>
              <a:ext uri="{FF2B5EF4-FFF2-40B4-BE49-F238E27FC236}">
                <a16:creationId xmlns:a16="http://schemas.microsoft.com/office/drawing/2014/main" id="{E567C228-9143-B510-A3BC-82D64D595BA3}"/>
              </a:ext>
            </a:extLst>
          </p:cNvPr>
          <p:cNvSpPr txBox="1">
            <a:spLocks/>
          </p:cNvSpPr>
          <p:nvPr/>
        </p:nvSpPr>
        <p:spPr>
          <a:xfrm>
            <a:off x="9185688" y="3584643"/>
            <a:ext cx="799110" cy="216390"/>
          </a:xfrm>
          <a:prstGeom prst="rect">
            <a:avLst/>
          </a:prstGeom>
        </p:spPr>
        <p:txBody>
          <a:bodyPr lIns="0" tIns="0" rIns="0" bIns="0" anchor="ctr"/>
          <a:lstStyle>
            <a:lvl1pPr marL="0" marR="0" indent="0" algn="ctr" defTabSz="914400" rtl="0" eaLnBrk="0" fontAlgn="base" latinLnBrk="0" hangingPunct="0">
              <a:lnSpc>
                <a:spcPct val="100000"/>
              </a:lnSpc>
              <a:spcBef>
                <a:spcPts val="0"/>
              </a:spcBef>
              <a:spcAft>
                <a:spcPct val="0"/>
              </a:spcAft>
              <a:buClrTx/>
              <a:buSzTx/>
              <a:buFontTx/>
              <a:buNone/>
              <a:tabLst/>
              <a:defRPr sz="1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Summer</a:t>
            </a:r>
          </a:p>
        </p:txBody>
      </p:sp>
      <p:sp>
        <p:nvSpPr>
          <p:cNvPr id="32" name="Text Placeholder 5">
            <a:extLst>
              <a:ext uri="{FF2B5EF4-FFF2-40B4-BE49-F238E27FC236}">
                <a16:creationId xmlns:a16="http://schemas.microsoft.com/office/drawing/2014/main" id="{B1F35439-0B26-2BF4-6FE6-2DAFC5AB4FE0}"/>
              </a:ext>
            </a:extLst>
          </p:cNvPr>
          <p:cNvSpPr txBox="1">
            <a:spLocks/>
          </p:cNvSpPr>
          <p:nvPr/>
        </p:nvSpPr>
        <p:spPr>
          <a:xfrm>
            <a:off x="8376723" y="5119650"/>
            <a:ext cx="2344737" cy="504931"/>
          </a:xfrm>
          <a:prstGeom prst="rect">
            <a:avLst/>
          </a:prstGeom>
        </p:spPr>
        <p:txBody>
          <a:bodyPr vert="horz" lIns="0" tIns="0" rIns="0" bIns="0" rtlCol="0" anchor="ctr"/>
          <a:lstStyle>
            <a:defPPr>
              <a:defRPr lang="en-US"/>
            </a:defPPr>
            <a:lvl1pPr marL="0" marR="0" indent="0" algn="l" defTabSz="914400" rtl="0" eaLnBrk="0" fontAlgn="base" latinLnBrk="0" hangingPunct="0">
              <a:lnSpc>
                <a:spcPct val="100000"/>
              </a:lnSpc>
              <a:spcBef>
                <a:spcPts val="0"/>
              </a:spcBef>
              <a:spcAft>
                <a:spcPct val="0"/>
              </a:spcAft>
              <a:buClrTx/>
              <a:buSzTx/>
              <a:buFontTx/>
              <a:buNone/>
              <a:tabLst/>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buFontTx/>
              <a:buNone/>
              <a:defRPr sz="10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tx1"/>
                </a:solidFill>
                <a:latin typeface="+mj-lt"/>
              </a:rPr>
              <a:t>Sponsored and participated in several community events, including </a:t>
            </a:r>
            <a:r>
              <a:rPr lang="en-US" sz="1200" b="1" dirty="0">
                <a:solidFill>
                  <a:schemeClr val="tx1"/>
                </a:solidFill>
                <a:latin typeface="+mj-lt"/>
                <a:hlinkClick r:id="rId10"/>
              </a:rPr>
              <a:t>Live Your Healthy </a:t>
            </a:r>
            <a:r>
              <a:rPr lang="en-US" sz="1200" b="1" dirty="0" err="1">
                <a:solidFill>
                  <a:schemeClr val="tx1"/>
                </a:solidFill>
                <a:latin typeface="+mj-lt"/>
                <a:hlinkClick r:id="rId10"/>
              </a:rPr>
              <a:t>Lyfe</a:t>
            </a:r>
            <a:r>
              <a:rPr lang="en-US" sz="1200" b="1" dirty="0">
                <a:solidFill>
                  <a:schemeClr val="tx1"/>
                </a:solidFill>
                <a:latin typeface="+mj-lt"/>
              </a:rPr>
              <a:t>, </a:t>
            </a:r>
            <a:r>
              <a:rPr lang="en-US" sz="1200" b="1" dirty="0">
                <a:solidFill>
                  <a:schemeClr val="tx1"/>
                </a:solidFill>
                <a:latin typeface="+mj-lt"/>
                <a:hlinkClick r:id="rId11"/>
              </a:rPr>
              <a:t>Selby Jazz Fest</a:t>
            </a:r>
            <a:r>
              <a:rPr lang="en-US" sz="1200" b="1" dirty="0">
                <a:solidFill>
                  <a:schemeClr val="tx1"/>
                </a:solidFill>
                <a:latin typeface="+mj-lt"/>
              </a:rPr>
              <a:t>, and </a:t>
            </a:r>
            <a:r>
              <a:rPr lang="en-US" sz="1200" b="1" dirty="0">
                <a:solidFill>
                  <a:schemeClr val="tx1"/>
                </a:solidFill>
                <a:latin typeface="+mj-lt"/>
                <a:hlinkClick r:id="rId12"/>
              </a:rPr>
              <a:t>Open Streets</a:t>
            </a:r>
            <a:r>
              <a:rPr lang="en-US" sz="1200" b="1" dirty="0">
                <a:solidFill>
                  <a:schemeClr val="tx1"/>
                </a:solidFill>
                <a:latin typeface="+mj-lt"/>
              </a:rPr>
              <a:t>.</a:t>
            </a:r>
          </a:p>
        </p:txBody>
      </p:sp>
      <p:cxnSp>
        <p:nvCxnSpPr>
          <p:cNvPr id="38" name="Straight Connector 37">
            <a:extLst>
              <a:ext uri="{FF2B5EF4-FFF2-40B4-BE49-F238E27FC236}">
                <a16:creationId xmlns:a16="http://schemas.microsoft.com/office/drawing/2014/main" id="{24692AC2-1DC9-92AC-C163-247765C39838}"/>
              </a:ext>
            </a:extLst>
          </p:cNvPr>
          <p:cNvCxnSpPr>
            <a:cxnSpLocks/>
          </p:cNvCxnSpPr>
          <p:nvPr/>
        </p:nvCxnSpPr>
        <p:spPr>
          <a:xfrm>
            <a:off x="7864059" y="2692400"/>
            <a:ext cx="0" cy="719137"/>
          </a:xfrm>
          <a:prstGeom prst="line">
            <a:avLst/>
          </a:prstGeom>
          <a:ln w="12700">
            <a:solidFill>
              <a:srgbClr val="00AFD7"/>
            </a:solidFill>
            <a:prstDash val="sysDot"/>
          </a:ln>
        </p:spPr>
        <p:style>
          <a:lnRef idx="1">
            <a:schemeClr val="accent1"/>
          </a:lnRef>
          <a:fillRef idx="0">
            <a:schemeClr val="accent1"/>
          </a:fillRef>
          <a:effectRef idx="0">
            <a:schemeClr val="accent1"/>
          </a:effectRef>
          <a:fontRef idx="minor">
            <a:schemeClr val="tx1"/>
          </a:fontRef>
        </p:style>
      </p:cxnSp>
      <p:grpSp>
        <p:nvGrpSpPr>
          <p:cNvPr id="46" name="Group 22">
            <a:extLst>
              <a:ext uri="{FF2B5EF4-FFF2-40B4-BE49-F238E27FC236}">
                <a16:creationId xmlns:a16="http://schemas.microsoft.com/office/drawing/2014/main" id="{5D6ADD7D-A96B-EF26-5AFD-9E9CB6507736}"/>
              </a:ext>
            </a:extLst>
          </p:cNvPr>
          <p:cNvGrpSpPr>
            <a:grpSpLocks/>
          </p:cNvGrpSpPr>
          <p:nvPr/>
        </p:nvGrpSpPr>
        <p:grpSpPr bwMode="auto">
          <a:xfrm>
            <a:off x="10481393" y="2952750"/>
            <a:ext cx="1519238" cy="1519237"/>
            <a:chOff x="1363505" y="2583394"/>
            <a:chExt cx="1519397" cy="1519397"/>
          </a:xfrm>
        </p:grpSpPr>
        <p:sp>
          <p:nvSpPr>
            <p:cNvPr id="47" name="Oval 46">
              <a:extLst>
                <a:ext uri="{FF2B5EF4-FFF2-40B4-BE49-F238E27FC236}">
                  <a16:creationId xmlns:a16="http://schemas.microsoft.com/office/drawing/2014/main" id="{3B7DA2C0-D66B-9D92-CC17-2013E4923CEF}"/>
                </a:ext>
              </a:extLst>
            </p:cNvPr>
            <p:cNvSpPr/>
            <p:nvPr/>
          </p:nvSpPr>
          <p:spPr>
            <a:xfrm>
              <a:off x="1363505" y="2583394"/>
              <a:ext cx="1519397" cy="1519397"/>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sp>
          <p:nvSpPr>
            <p:cNvPr id="48" name="Oval 47">
              <a:extLst>
                <a:ext uri="{FF2B5EF4-FFF2-40B4-BE49-F238E27FC236}">
                  <a16:creationId xmlns:a16="http://schemas.microsoft.com/office/drawing/2014/main" id="{A30CA9CF-0411-7A42-3B3C-73FDCF35489E}"/>
                </a:ext>
              </a:extLst>
            </p:cNvPr>
            <p:cNvSpPr/>
            <p:nvPr/>
          </p:nvSpPr>
          <p:spPr>
            <a:xfrm>
              <a:off x="1720730" y="2937443"/>
              <a:ext cx="803359" cy="803360"/>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grpSp>
      <p:sp>
        <p:nvSpPr>
          <p:cNvPr id="49" name="Text Placeholder 5">
            <a:extLst>
              <a:ext uri="{FF2B5EF4-FFF2-40B4-BE49-F238E27FC236}">
                <a16:creationId xmlns:a16="http://schemas.microsoft.com/office/drawing/2014/main" id="{BE848FAA-0A2F-4B2C-41AE-174F278BE7ED}"/>
              </a:ext>
            </a:extLst>
          </p:cNvPr>
          <p:cNvSpPr txBox="1">
            <a:spLocks/>
          </p:cNvSpPr>
          <p:nvPr/>
        </p:nvSpPr>
        <p:spPr>
          <a:xfrm>
            <a:off x="10834344" y="3598136"/>
            <a:ext cx="799110" cy="216390"/>
          </a:xfrm>
          <a:prstGeom prst="rect">
            <a:avLst/>
          </a:prstGeom>
        </p:spPr>
        <p:txBody>
          <a:bodyPr lIns="0" tIns="0" rIns="0" bIns="0" anchor="ctr"/>
          <a:lstStyle>
            <a:lvl1pPr marL="0" marR="0" indent="0" algn="ctr" defTabSz="914400" rtl="0" eaLnBrk="0" fontAlgn="base" latinLnBrk="0" hangingPunct="0">
              <a:lnSpc>
                <a:spcPct val="100000"/>
              </a:lnSpc>
              <a:spcBef>
                <a:spcPts val="0"/>
              </a:spcBef>
              <a:spcAft>
                <a:spcPct val="0"/>
              </a:spcAft>
              <a:buClrTx/>
              <a:buSzTx/>
              <a:buFontTx/>
              <a:buNone/>
              <a:tabLst/>
              <a:defRPr sz="1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October</a:t>
            </a:r>
          </a:p>
        </p:txBody>
      </p:sp>
      <p:cxnSp>
        <p:nvCxnSpPr>
          <p:cNvPr id="50" name="Straight Connector 49">
            <a:extLst>
              <a:ext uri="{FF2B5EF4-FFF2-40B4-BE49-F238E27FC236}">
                <a16:creationId xmlns:a16="http://schemas.microsoft.com/office/drawing/2014/main" id="{568F52E1-2839-19F3-1A70-E1CE17E4B1E0}"/>
              </a:ext>
            </a:extLst>
          </p:cNvPr>
          <p:cNvCxnSpPr>
            <a:cxnSpLocks/>
          </p:cNvCxnSpPr>
          <p:nvPr/>
        </p:nvCxnSpPr>
        <p:spPr>
          <a:xfrm>
            <a:off x="11200383" y="2687637"/>
            <a:ext cx="0" cy="719137"/>
          </a:xfrm>
          <a:prstGeom prst="line">
            <a:avLst/>
          </a:prstGeom>
          <a:ln w="12700">
            <a:solidFill>
              <a:srgbClr val="00AFD7"/>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4741CF38-52DD-C21E-8050-4DAFD65BCCB3}"/>
              </a:ext>
            </a:extLst>
          </p:cNvPr>
          <p:cNvSpPr txBox="1"/>
          <p:nvPr/>
        </p:nvSpPr>
        <p:spPr>
          <a:xfrm>
            <a:off x="9819068" y="1679356"/>
            <a:ext cx="2259516" cy="646331"/>
          </a:xfrm>
          <a:prstGeom prst="rect">
            <a:avLst/>
          </a:prstGeom>
        </p:spPr>
        <p:txBody>
          <a:bodyPr vert="horz" lIns="0" tIns="0" rIns="0" bIns="0" rtlCol="0" anchor="ctr"/>
          <a:lstStyle>
            <a:defPPr>
              <a:defRPr lang="en-US"/>
            </a:defPPr>
            <a:lvl1pPr marR="0" indent="0" algn="ctr" eaLnBrk="0" fontAlgn="base" hangingPunct="0">
              <a:lnSpc>
                <a:spcPct val="100000"/>
              </a:lnSpc>
              <a:spcBef>
                <a:spcPts val="0"/>
              </a:spcBef>
              <a:spcAft>
                <a:spcPct val="0"/>
              </a:spcAft>
              <a:buClrTx/>
              <a:buSzTx/>
              <a:buFontTx/>
              <a:buNone/>
              <a:tabLst/>
              <a:defRPr sz="1200" b="1" i="0" u="none" strike="noStrike">
                <a:solidFill>
                  <a:srgbClr val="444444"/>
                </a:solidFill>
                <a:effectLst/>
                <a:latin typeface="+mj-lt"/>
                <a:cs typeface="Arial" panose="020B0604020202020204" pitchFamily="34" charset="0"/>
              </a:defRPr>
            </a:lvl1pPr>
            <a:lvl2pPr indent="0">
              <a:buFontTx/>
              <a:buNone/>
              <a:defRPr sz="1000" b="0" i="0">
                <a:latin typeface="Arial" panose="020B0604020202020204" pitchFamily="34" charset="0"/>
                <a:cs typeface="Arial" panose="020B0604020202020204" pitchFamily="34" charset="0"/>
              </a:defRPr>
            </a:lvl2pPr>
            <a:lvl3pPr indent="0">
              <a:buFontTx/>
              <a:buNone/>
              <a:defRPr sz="1000" b="0" i="0">
                <a:latin typeface="Arial" panose="020B0604020202020204" pitchFamily="34" charset="0"/>
                <a:cs typeface="Arial" panose="020B0604020202020204" pitchFamily="34" charset="0"/>
              </a:defRPr>
            </a:lvl3pPr>
            <a:lvl4pPr indent="0">
              <a:buFontTx/>
              <a:buNone/>
              <a:defRPr sz="1000" b="0" i="0">
                <a:latin typeface="Arial" panose="020B0604020202020204" pitchFamily="34" charset="0"/>
                <a:cs typeface="Arial" panose="020B0604020202020204" pitchFamily="34" charset="0"/>
              </a:defRPr>
            </a:lvl4pPr>
            <a:lvl5pPr indent="0">
              <a:buFontTx/>
              <a:buNone/>
              <a:defRPr sz="1000" b="0" i="0">
                <a:latin typeface="Arial" panose="020B0604020202020204" pitchFamily="34" charset="0"/>
                <a:cs typeface="Arial" panose="020B0604020202020204" pitchFamily="34" charset="0"/>
              </a:defRPr>
            </a:lvl5pPr>
          </a:lstStyle>
          <a:p>
            <a:r>
              <a:rPr lang="en-US" dirty="0"/>
              <a:t>Announced as host of </a:t>
            </a:r>
            <a:r>
              <a:rPr lang="en-US" dirty="0">
                <a:hlinkClick r:id="rId13"/>
              </a:rPr>
              <a:t>2024 Jimmy &amp; Rosalynn Carter Work Project</a:t>
            </a:r>
            <a:r>
              <a:rPr lang="en-US" dirty="0"/>
              <a:t>! This event will bring thousands of volunteers to the Twin Cities in fall 2024 to build homes at The Heights.</a:t>
            </a:r>
          </a:p>
        </p:txBody>
      </p:sp>
    </p:spTree>
    <p:extLst>
      <p:ext uri="{BB962C8B-B14F-4D97-AF65-F5344CB8AC3E}">
        <p14:creationId xmlns:p14="http://schemas.microsoft.com/office/powerpoint/2010/main" val="533937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tree, screenshot, outdoor&#10;&#10;Description automatically generated">
            <a:hlinkClick r:id="rId2"/>
            <a:extLst>
              <a:ext uri="{FF2B5EF4-FFF2-40B4-BE49-F238E27FC236}">
                <a16:creationId xmlns:a16="http://schemas.microsoft.com/office/drawing/2014/main" id="{F4A3FBFB-0FA8-81C3-F8D8-A1363B03F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5023" y="3181434"/>
            <a:ext cx="2819915" cy="2819915"/>
          </a:xfrm>
          <a:prstGeom prst="rect">
            <a:avLst/>
          </a:prstGeom>
          <a:effectLst>
            <a:outerShdw blurRad="50800" dist="38100" dir="4800000" sx="101000" sy="101000" algn="tl" rotWithShape="0">
              <a:prstClr val="black">
                <a:alpha val="63000"/>
              </a:prstClr>
            </a:outerShdw>
          </a:effectLst>
        </p:spPr>
      </p:pic>
      <p:pic>
        <p:nvPicPr>
          <p:cNvPr id="26" name="Picture 25" descr="A picture containing text, sky, poster, tree&#10;&#10;Description automatically generated">
            <a:hlinkClick r:id="rId4"/>
            <a:extLst>
              <a:ext uri="{FF2B5EF4-FFF2-40B4-BE49-F238E27FC236}">
                <a16:creationId xmlns:a16="http://schemas.microsoft.com/office/drawing/2014/main" id="{4AA2D0C3-26AE-AA71-2A51-22BB7D94D5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6253" y="132512"/>
            <a:ext cx="3548227" cy="3548227"/>
          </a:xfrm>
          <a:prstGeom prst="rect">
            <a:avLst/>
          </a:prstGeom>
          <a:effectLst>
            <a:outerShdw blurRad="50800" dist="38100" dir="8100000" sx="101000" sy="101000" algn="tr" rotWithShape="0">
              <a:prstClr val="black">
                <a:alpha val="40000"/>
              </a:prstClr>
            </a:outerShdw>
          </a:effectLst>
        </p:spPr>
      </p:pic>
      <p:pic>
        <p:nvPicPr>
          <p:cNvPr id="34" name="Picture 33" descr="A close-up of a logo&#10;&#10;Description automatically generated with medium confidence">
            <a:hlinkClick r:id="rId6"/>
            <a:extLst>
              <a:ext uri="{FF2B5EF4-FFF2-40B4-BE49-F238E27FC236}">
                <a16:creationId xmlns:a16="http://schemas.microsoft.com/office/drawing/2014/main" id="{BCA4D49B-68A7-93A2-8A8D-3AA65FFA59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3023" y="4849462"/>
            <a:ext cx="3534137" cy="1079875"/>
          </a:xfrm>
          <a:prstGeom prst="rect">
            <a:avLst/>
          </a:prstGeom>
          <a:effectLst>
            <a:outerShdw blurRad="50800" dist="50800" dir="5400000" sx="104000" sy="104000" algn="ctr" rotWithShape="0">
              <a:srgbClr val="000000">
                <a:alpha val="43137"/>
              </a:srgbClr>
            </a:outerShdw>
          </a:effectLst>
        </p:spPr>
      </p:pic>
      <p:pic>
        <p:nvPicPr>
          <p:cNvPr id="36" name="Picture 35" descr="A close-up of a news&#10;&#10;Description automatically generated with low confidence">
            <a:hlinkClick r:id="rId8"/>
            <a:extLst>
              <a:ext uri="{FF2B5EF4-FFF2-40B4-BE49-F238E27FC236}">
                <a16:creationId xmlns:a16="http://schemas.microsoft.com/office/drawing/2014/main" id="{83479094-7815-CF6E-B153-B26AB9D5DD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40917" y="167237"/>
            <a:ext cx="3304021" cy="2500959"/>
          </a:xfrm>
          <a:prstGeom prst="rect">
            <a:avLst/>
          </a:prstGeom>
          <a:effectLst>
            <a:outerShdw blurRad="50800" dist="38100" dir="8100000" algn="tr" rotWithShape="0">
              <a:prstClr val="black">
                <a:alpha val="40000"/>
              </a:prstClr>
            </a:outerShdw>
          </a:effectLst>
        </p:spPr>
      </p:pic>
      <p:pic>
        <p:nvPicPr>
          <p:cNvPr id="38" name="Picture 37" descr="A picture containing text, font, screenshot, typography&#10;&#10;Description automatically generated">
            <a:hlinkClick r:id="rId10"/>
            <a:extLst>
              <a:ext uri="{FF2B5EF4-FFF2-40B4-BE49-F238E27FC236}">
                <a16:creationId xmlns:a16="http://schemas.microsoft.com/office/drawing/2014/main" id="{E5BADF29-8CCF-92C5-9865-B732CA9403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7545" y="3752751"/>
            <a:ext cx="2592000" cy="2286000"/>
          </a:xfrm>
          <a:prstGeom prst="rect">
            <a:avLst/>
          </a:prstGeom>
          <a:effectLst>
            <a:outerShdw blurRad="50800" dist="50800" dir="5400000" sx="104000" sy="104000" algn="ctr" rotWithShape="0">
              <a:srgbClr val="000000">
                <a:alpha val="43137"/>
              </a:srgbClr>
            </a:outerShdw>
          </a:effectLst>
        </p:spPr>
      </p:pic>
      <p:pic>
        <p:nvPicPr>
          <p:cNvPr id="32" name="Picture 31" descr="A picture containing text, screenshot, businesscard, outdoor&#10;&#10;Description automatically generated">
            <a:hlinkClick r:id="rId12"/>
            <a:extLst>
              <a:ext uri="{FF2B5EF4-FFF2-40B4-BE49-F238E27FC236}">
                <a16:creationId xmlns:a16="http://schemas.microsoft.com/office/drawing/2014/main" id="{CBB33263-DDB8-6712-175B-909E2AD877A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7992" y="3509054"/>
            <a:ext cx="3436076" cy="2600918"/>
          </a:xfrm>
          <a:prstGeom prst="rect">
            <a:avLst/>
          </a:prstGeom>
          <a:effectLst>
            <a:outerShdw blurRad="50800" dist="38100" dir="18900000" algn="bl" rotWithShape="0">
              <a:prstClr val="black">
                <a:alpha val="40000"/>
              </a:prstClr>
            </a:outerShdw>
          </a:effectLst>
        </p:spPr>
      </p:pic>
      <p:pic>
        <p:nvPicPr>
          <p:cNvPr id="40" name="Picture 39" descr="A picture containing text, font, screenshot, design&#10;&#10;Description automatically generated">
            <a:hlinkClick r:id="rId14"/>
            <a:extLst>
              <a:ext uri="{FF2B5EF4-FFF2-40B4-BE49-F238E27FC236}">
                <a16:creationId xmlns:a16="http://schemas.microsoft.com/office/drawing/2014/main" id="{945D0BDB-D4F7-9B4B-924E-EA645DE8D18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7062" y="167237"/>
            <a:ext cx="4158112" cy="2743200"/>
          </a:xfrm>
          <a:prstGeom prst="rect">
            <a:avLst/>
          </a:prstGeom>
          <a:effectLst>
            <a:outerShdw blurRad="50800" dist="38100" dir="18900000" sx="101000" sy="101000" algn="bl" rotWithShape="0">
              <a:prstClr val="black">
                <a:alpha val="40000"/>
              </a:prstClr>
            </a:outerShdw>
          </a:effectLst>
        </p:spPr>
      </p:pic>
    </p:spTree>
    <p:extLst>
      <p:ext uri="{BB962C8B-B14F-4D97-AF65-F5344CB8AC3E}">
        <p14:creationId xmlns:p14="http://schemas.microsoft.com/office/powerpoint/2010/main" val="2124515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0999214A-1660-A0A9-DE18-6E296E48FF44}"/>
              </a:ext>
            </a:extLst>
          </p:cNvPr>
          <p:cNvSpPr txBox="1"/>
          <p:nvPr/>
        </p:nvSpPr>
        <p:spPr>
          <a:xfrm>
            <a:off x="6290507" y="5531299"/>
            <a:ext cx="3196391" cy="369332"/>
          </a:xfrm>
          <a:prstGeom prst="rect">
            <a:avLst/>
          </a:prstGeom>
          <a:noFill/>
        </p:spPr>
        <p:txBody>
          <a:bodyPr wrap="square">
            <a:spAutoFit/>
          </a:bodyPr>
          <a:lstStyle/>
          <a:p>
            <a:pPr algn="ctr"/>
            <a:r>
              <a:rPr lang="en-US" b="1" dirty="0">
                <a:solidFill>
                  <a:schemeClr val="bg1"/>
                </a:solidFill>
                <a:latin typeface="+mj-lt"/>
                <a:cs typeface="Arial" panose="020B0604020202020204" pitchFamily="34" charset="0"/>
              </a:rPr>
              <a:t>ReStore Home Outlets</a:t>
            </a:r>
            <a:endParaRPr lang="en-US" dirty="0">
              <a:solidFill>
                <a:schemeClr val="bg1"/>
              </a:solidFill>
              <a:latin typeface="+mj-lt"/>
            </a:endParaRPr>
          </a:p>
        </p:txBody>
      </p:sp>
      <p:pic>
        <p:nvPicPr>
          <p:cNvPr id="15" name="Picture 14">
            <a:extLst>
              <a:ext uri="{FF2B5EF4-FFF2-40B4-BE49-F238E27FC236}">
                <a16:creationId xmlns:a16="http://schemas.microsoft.com/office/drawing/2014/main" id="{8C95A5BE-87DC-2DA3-A937-FD2BB3F7BC5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831940" y="2155092"/>
            <a:ext cx="2651760" cy="1765619"/>
          </a:xfrm>
          <a:prstGeom prst="rect">
            <a:avLst/>
          </a:prstGeom>
        </p:spPr>
      </p:pic>
      <p:grpSp>
        <p:nvGrpSpPr>
          <p:cNvPr id="4" name="Group 3">
            <a:extLst>
              <a:ext uri="{FF2B5EF4-FFF2-40B4-BE49-F238E27FC236}">
                <a16:creationId xmlns:a16="http://schemas.microsoft.com/office/drawing/2014/main" id="{351C70BD-00A4-BDFB-385D-B77B693A665E}"/>
              </a:ext>
            </a:extLst>
          </p:cNvPr>
          <p:cNvGrpSpPr/>
          <p:nvPr/>
        </p:nvGrpSpPr>
        <p:grpSpPr>
          <a:xfrm>
            <a:off x="827465" y="4078252"/>
            <a:ext cx="2651760" cy="462918"/>
            <a:chOff x="827465" y="3311985"/>
            <a:chExt cx="2651760" cy="462918"/>
          </a:xfrm>
        </p:grpSpPr>
        <p:sp>
          <p:nvSpPr>
            <p:cNvPr id="13" name="Rectangle: Rounded Corners 12">
              <a:extLst>
                <a:ext uri="{FF2B5EF4-FFF2-40B4-BE49-F238E27FC236}">
                  <a16:creationId xmlns:a16="http://schemas.microsoft.com/office/drawing/2014/main" id="{542DBE3A-9689-59B6-59FA-A719636F2B47}"/>
                </a:ext>
              </a:extLst>
            </p:cNvPr>
            <p:cNvSpPr/>
            <p:nvPr/>
          </p:nvSpPr>
          <p:spPr>
            <a:xfrm>
              <a:off x="827465" y="3311985"/>
              <a:ext cx="2651760" cy="462918"/>
            </a:xfrm>
            <a:prstGeom prst="roundRect">
              <a:avLst>
                <a:gd name="adj" fmla="val 24460"/>
              </a:avLst>
            </a:prstGeom>
            <a:solidFill>
              <a:srgbClr val="888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latin typeface="+mj-lt"/>
              </a:endParaRPr>
            </a:p>
          </p:txBody>
        </p:sp>
        <p:sp>
          <p:nvSpPr>
            <p:cNvPr id="16" name="TextBox 15">
              <a:extLst>
                <a:ext uri="{FF2B5EF4-FFF2-40B4-BE49-F238E27FC236}">
                  <a16:creationId xmlns:a16="http://schemas.microsoft.com/office/drawing/2014/main" id="{69AE76AE-1760-165F-5817-18F177EE504C}"/>
                </a:ext>
              </a:extLst>
            </p:cNvPr>
            <p:cNvSpPr txBox="1"/>
            <p:nvPr/>
          </p:nvSpPr>
          <p:spPr>
            <a:xfrm>
              <a:off x="827465" y="3358778"/>
              <a:ext cx="2651760" cy="369332"/>
            </a:xfrm>
            <a:prstGeom prst="rect">
              <a:avLst/>
            </a:prstGeom>
            <a:noFill/>
          </p:spPr>
          <p:txBody>
            <a:bodyPr wrap="square">
              <a:spAutoFit/>
            </a:bodyPr>
            <a:lstStyle/>
            <a:p>
              <a:pPr algn="ctr"/>
              <a:r>
                <a:rPr lang="en-US" b="1" dirty="0">
                  <a:solidFill>
                    <a:schemeClr val="bg1"/>
                  </a:solidFill>
                  <a:latin typeface="+mj-lt"/>
                  <a:cs typeface="Arial" panose="020B0604020202020204" pitchFamily="34" charset="0"/>
                </a:rPr>
                <a:t>Traditional builds</a:t>
              </a:r>
              <a:endParaRPr lang="en-US" b="1" dirty="0">
                <a:solidFill>
                  <a:schemeClr val="bg1"/>
                </a:solidFill>
                <a:latin typeface="+mj-lt"/>
              </a:endParaRPr>
            </a:p>
          </p:txBody>
        </p:sp>
      </p:grpSp>
      <p:pic>
        <p:nvPicPr>
          <p:cNvPr id="19" name="Picture 18">
            <a:extLst>
              <a:ext uri="{FF2B5EF4-FFF2-40B4-BE49-F238E27FC236}">
                <a16:creationId xmlns:a16="http://schemas.microsoft.com/office/drawing/2014/main" id="{9E403233-610D-AA3C-4CC2-199CCA651D2E}"/>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3701415" y="2155093"/>
            <a:ext cx="2651760" cy="1765619"/>
          </a:xfrm>
          <a:prstGeom prst="rect">
            <a:avLst/>
          </a:prstGeom>
        </p:spPr>
      </p:pic>
      <p:grpSp>
        <p:nvGrpSpPr>
          <p:cNvPr id="5" name="Group 4">
            <a:extLst>
              <a:ext uri="{FF2B5EF4-FFF2-40B4-BE49-F238E27FC236}">
                <a16:creationId xmlns:a16="http://schemas.microsoft.com/office/drawing/2014/main" id="{90926E74-358B-43F7-AA96-7500A7B1891D}"/>
              </a:ext>
            </a:extLst>
          </p:cNvPr>
          <p:cNvGrpSpPr/>
          <p:nvPr/>
        </p:nvGrpSpPr>
        <p:grpSpPr>
          <a:xfrm>
            <a:off x="3696940" y="4078252"/>
            <a:ext cx="2651760" cy="462918"/>
            <a:chOff x="3696940" y="3311985"/>
            <a:chExt cx="2651760" cy="462918"/>
          </a:xfrm>
        </p:grpSpPr>
        <p:sp>
          <p:nvSpPr>
            <p:cNvPr id="18" name="Rectangle: Rounded Corners 17">
              <a:extLst>
                <a:ext uri="{FF2B5EF4-FFF2-40B4-BE49-F238E27FC236}">
                  <a16:creationId xmlns:a16="http://schemas.microsoft.com/office/drawing/2014/main" id="{58317ED9-8625-D690-E887-2B62D19C74D2}"/>
                </a:ext>
              </a:extLst>
            </p:cNvPr>
            <p:cNvSpPr/>
            <p:nvPr/>
          </p:nvSpPr>
          <p:spPr>
            <a:xfrm>
              <a:off x="3696940" y="3311985"/>
              <a:ext cx="2651760" cy="462918"/>
            </a:xfrm>
            <a:prstGeom prst="roundRect">
              <a:avLst>
                <a:gd name="adj" fmla="val 244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0" name="TextBox 19">
              <a:extLst>
                <a:ext uri="{FF2B5EF4-FFF2-40B4-BE49-F238E27FC236}">
                  <a16:creationId xmlns:a16="http://schemas.microsoft.com/office/drawing/2014/main" id="{3C5176B9-681B-647C-140D-AA5836C97758}"/>
                </a:ext>
              </a:extLst>
            </p:cNvPr>
            <p:cNvSpPr txBox="1"/>
            <p:nvPr/>
          </p:nvSpPr>
          <p:spPr>
            <a:xfrm>
              <a:off x="3696940" y="3358778"/>
              <a:ext cx="2651760" cy="369332"/>
            </a:xfrm>
            <a:prstGeom prst="rect">
              <a:avLst/>
            </a:prstGeom>
            <a:noFill/>
          </p:spPr>
          <p:txBody>
            <a:bodyPr wrap="square">
              <a:spAutoFit/>
            </a:bodyPr>
            <a:lstStyle/>
            <a:p>
              <a:pPr algn="ctr"/>
              <a:r>
                <a:rPr lang="en-US" b="1" dirty="0">
                  <a:solidFill>
                    <a:schemeClr val="bg1"/>
                  </a:solidFill>
                  <a:latin typeface="+mj-lt"/>
                  <a:cs typeface="Arial" panose="020B0604020202020204" pitchFamily="34" charset="0"/>
                </a:rPr>
                <a:t>Next Generation</a:t>
              </a:r>
              <a:endParaRPr lang="en-US" b="1" dirty="0">
                <a:solidFill>
                  <a:schemeClr val="bg1"/>
                </a:solidFill>
                <a:latin typeface="+mj-lt"/>
              </a:endParaRPr>
            </a:p>
          </p:txBody>
        </p:sp>
      </p:grpSp>
      <p:grpSp>
        <p:nvGrpSpPr>
          <p:cNvPr id="6" name="Group 5">
            <a:extLst>
              <a:ext uri="{FF2B5EF4-FFF2-40B4-BE49-F238E27FC236}">
                <a16:creationId xmlns:a16="http://schemas.microsoft.com/office/drawing/2014/main" id="{49C7C705-1D45-0A4D-BBFA-3E1B84AB8F3F}"/>
              </a:ext>
            </a:extLst>
          </p:cNvPr>
          <p:cNvGrpSpPr/>
          <p:nvPr/>
        </p:nvGrpSpPr>
        <p:grpSpPr>
          <a:xfrm>
            <a:off x="6561940" y="4078252"/>
            <a:ext cx="2651760" cy="462918"/>
            <a:chOff x="6561940" y="3311985"/>
            <a:chExt cx="2651760" cy="462918"/>
          </a:xfrm>
        </p:grpSpPr>
        <p:sp>
          <p:nvSpPr>
            <p:cNvPr id="22" name="Rectangle: Rounded Corners 21">
              <a:extLst>
                <a:ext uri="{FF2B5EF4-FFF2-40B4-BE49-F238E27FC236}">
                  <a16:creationId xmlns:a16="http://schemas.microsoft.com/office/drawing/2014/main" id="{D9E1A238-96EC-3475-9BFD-8C15D430F3D3}"/>
                </a:ext>
              </a:extLst>
            </p:cNvPr>
            <p:cNvSpPr/>
            <p:nvPr/>
          </p:nvSpPr>
          <p:spPr>
            <a:xfrm>
              <a:off x="6561940" y="3311985"/>
              <a:ext cx="2651760" cy="462918"/>
            </a:xfrm>
            <a:prstGeom prst="roundRect">
              <a:avLst>
                <a:gd name="adj" fmla="val 2446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3" name="TextBox 22">
              <a:extLst>
                <a:ext uri="{FF2B5EF4-FFF2-40B4-BE49-F238E27FC236}">
                  <a16:creationId xmlns:a16="http://schemas.microsoft.com/office/drawing/2014/main" id="{79F51135-F5B9-61E8-34B9-44F1232254CD}"/>
                </a:ext>
              </a:extLst>
            </p:cNvPr>
            <p:cNvSpPr txBox="1"/>
            <p:nvPr/>
          </p:nvSpPr>
          <p:spPr>
            <a:xfrm>
              <a:off x="6561940" y="3358778"/>
              <a:ext cx="2651760" cy="369332"/>
            </a:xfrm>
            <a:prstGeom prst="rect">
              <a:avLst/>
            </a:prstGeom>
            <a:noFill/>
          </p:spPr>
          <p:txBody>
            <a:bodyPr wrap="square">
              <a:spAutoFit/>
            </a:bodyPr>
            <a:lstStyle/>
            <a:p>
              <a:pPr algn="ctr"/>
              <a:r>
                <a:rPr lang="en-US" b="1" dirty="0">
                  <a:solidFill>
                    <a:schemeClr val="bg1"/>
                  </a:solidFill>
                  <a:latin typeface="+mj-lt"/>
                  <a:cs typeface="Arial" panose="020B0604020202020204" pitchFamily="34" charset="0"/>
                </a:rPr>
                <a:t>Buy and rehab</a:t>
              </a:r>
              <a:endParaRPr lang="en-US" b="1" dirty="0">
                <a:solidFill>
                  <a:schemeClr val="bg1"/>
                </a:solidFill>
                <a:latin typeface="+mj-lt"/>
              </a:endParaRPr>
            </a:p>
          </p:txBody>
        </p:sp>
      </p:grpSp>
      <p:pic>
        <p:nvPicPr>
          <p:cNvPr id="25" name="Picture 24">
            <a:extLst>
              <a:ext uri="{FF2B5EF4-FFF2-40B4-BE49-F238E27FC236}">
                <a16:creationId xmlns:a16="http://schemas.microsoft.com/office/drawing/2014/main" id="{E602FD83-32DE-80C6-45BE-36414FE786C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381603" y="2155091"/>
            <a:ext cx="2172222" cy="1765619"/>
          </a:xfrm>
          <a:prstGeom prst="rect">
            <a:avLst/>
          </a:prstGeom>
        </p:spPr>
      </p:pic>
      <p:grpSp>
        <p:nvGrpSpPr>
          <p:cNvPr id="7" name="Group 6">
            <a:extLst>
              <a:ext uri="{FF2B5EF4-FFF2-40B4-BE49-F238E27FC236}">
                <a16:creationId xmlns:a16="http://schemas.microsoft.com/office/drawing/2014/main" id="{A55844A1-C2CC-9183-575B-0847787512D2}"/>
              </a:ext>
            </a:extLst>
          </p:cNvPr>
          <p:cNvGrpSpPr/>
          <p:nvPr/>
        </p:nvGrpSpPr>
        <p:grpSpPr>
          <a:xfrm>
            <a:off x="9376294" y="4078252"/>
            <a:ext cx="2177531" cy="462918"/>
            <a:chOff x="9376294" y="3311985"/>
            <a:chExt cx="2177531" cy="462918"/>
          </a:xfrm>
        </p:grpSpPr>
        <p:sp>
          <p:nvSpPr>
            <p:cNvPr id="26" name="Rectangle: Rounded Corners 25">
              <a:extLst>
                <a:ext uri="{FF2B5EF4-FFF2-40B4-BE49-F238E27FC236}">
                  <a16:creationId xmlns:a16="http://schemas.microsoft.com/office/drawing/2014/main" id="{95DA3D82-B897-9ECA-A62D-0C4FC2858038}"/>
                </a:ext>
              </a:extLst>
            </p:cNvPr>
            <p:cNvSpPr/>
            <p:nvPr/>
          </p:nvSpPr>
          <p:spPr>
            <a:xfrm>
              <a:off x="9376294" y="3311985"/>
              <a:ext cx="2177531" cy="462918"/>
            </a:xfrm>
            <a:prstGeom prst="roundRect">
              <a:avLst>
                <a:gd name="adj" fmla="val 2446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7" name="TextBox 26">
              <a:extLst>
                <a:ext uri="{FF2B5EF4-FFF2-40B4-BE49-F238E27FC236}">
                  <a16:creationId xmlns:a16="http://schemas.microsoft.com/office/drawing/2014/main" id="{B0DB116C-E34E-9BBD-7F63-3F593F78C66C}"/>
                </a:ext>
              </a:extLst>
            </p:cNvPr>
            <p:cNvSpPr txBox="1"/>
            <p:nvPr/>
          </p:nvSpPr>
          <p:spPr>
            <a:xfrm>
              <a:off x="9376294" y="3358778"/>
              <a:ext cx="2177531" cy="369332"/>
            </a:xfrm>
            <a:prstGeom prst="rect">
              <a:avLst/>
            </a:prstGeom>
            <a:noFill/>
          </p:spPr>
          <p:txBody>
            <a:bodyPr wrap="square">
              <a:spAutoFit/>
            </a:bodyPr>
            <a:lstStyle/>
            <a:p>
              <a:pPr algn="ctr"/>
              <a:r>
                <a:rPr lang="en-US" b="1" dirty="0">
                  <a:solidFill>
                    <a:schemeClr val="bg1"/>
                  </a:solidFill>
                  <a:latin typeface="+mj-lt"/>
                  <a:cs typeface="Arial" panose="020B0604020202020204" pitchFamily="34" charset="0"/>
                </a:rPr>
                <a:t>Open market</a:t>
              </a:r>
              <a:endParaRPr lang="en-US" b="1" dirty="0">
                <a:solidFill>
                  <a:schemeClr val="bg1"/>
                </a:solidFill>
                <a:latin typeface="+mj-lt"/>
              </a:endParaRPr>
            </a:p>
          </p:txBody>
        </p:sp>
      </p:grpSp>
      <p:pic>
        <p:nvPicPr>
          <p:cNvPr id="37" name="Picture 36">
            <a:extLst>
              <a:ext uri="{FF2B5EF4-FFF2-40B4-BE49-F238E27FC236}">
                <a16:creationId xmlns:a16="http://schemas.microsoft.com/office/drawing/2014/main" id="{DE1D9082-CCBF-13B6-338E-452B2773FB8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70890" y="2155091"/>
            <a:ext cx="2651760" cy="1773412"/>
          </a:xfrm>
          <a:prstGeom prst="rect">
            <a:avLst/>
          </a:prstGeom>
        </p:spPr>
      </p:pic>
      <p:sp>
        <p:nvSpPr>
          <p:cNvPr id="3" name="TextBox 2">
            <a:extLst>
              <a:ext uri="{FF2B5EF4-FFF2-40B4-BE49-F238E27FC236}">
                <a16:creationId xmlns:a16="http://schemas.microsoft.com/office/drawing/2014/main" id="{60038E9B-5E49-FAC2-764F-922898969B8F}"/>
              </a:ext>
            </a:extLst>
          </p:cNvPr>
          <p:cNvSpPr txBox="1"/>
          <p:nvPr/>
        </p:nvSpPr>
        <p:spPr>
          <a:xfrm>
            <a:off x="911703" y="5865449"/>
            <a:ext cx="10368594" cy="276999"/>
          </a:xfrm>
          <a:prstGeom prst="rect">
            <a:avLst/>
          </a:prstGeom>
          <a:noFill/>
        </p:spPr>
        <p:txBody>
          <a:bodyPr wrap="square">
            <a:spAutoFit/>
          </a:bodyPr>
          <a:lstStyle/>
          <a:p>
            <a:pPr algn="ctr"/>
            <a:r>
              <a:rPr lang="en-US" sz="1200" dirty="0">
                <a:effectLst/>
                <a:latin typeface="+mj-lt"/>
                <a:cs typeface="Arial" panose="020B0604020202020204" pitchFamily="34" charset="0"/>
              </a:rPr>
              <a:t>All Habitat mortgages are provided by TCHFH Lending, Inc., a wholly-owned nonprofit mortgage lending subsidiary of Twin Cities Habitat for Humanity. </a:t>
            </a:r>
            <a:endParaRPr lang="en-US" sz="1400" dirty="0">
              <a:effectLst/>
              <a:latin typeface="+mj-lt"/>
              <a:cs typeface="Arial" panose="020B0604020202020204" pitchFamily="34" charset="0"/>
            </a:endParaRPr>
          </a:p>
        </p:txBody>
      </p:sp>
      <p:sp>
        <p:nvSpPr>
          <p:cNvPr id="2" name="Title 1">
            <a:extLst>
              <a:ext uri="{FF2B5EF4-FFF2-40B4-BE49-F238E27FC236}">
                <a16:creationId xmlns:a16="http://schemas.microsoft.com/office/drawing/2014/main" id="{116B899C-589A-71C1-67B6-BE18BAC38DFB}"/>
              </a:ext>
            </a:extLst>
          </p:cNvPr>
          <p:cNvSpPr>
            <a:spLocks noGrp="1"/>
          </p:cNvSpPr>
          <p:nvPr>
            <p:ph type="title"/>
          </p:nvPr>
        </p:nvSpPr>
        <p:spPr/>
        <p:txBody>
          <a:bodyPr/>
          <a:lstStyle/>
          <a:p>
            <a:r>
              <a:rPr lang="en-US" dirty="0"/>
              <a:t>Habitat home choices</a:t>
            </a:r>
          </a:p>
        </p:txBody>
      </p:sp>
    </p:spTree>
    <p:extLst>
      <p:ext uri="{BB962C8B-B14F-4D97-AF65-F5344CB8AC3E}">
        <p14:creationId xmlns:p14="http://schemas.microsoft.com/office/powerpoint/2010/main" val="568399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28E47F1B-E042-673E-6C80-071CD957B27C}"/>
              </a:ext>
            </a:extLst>
          </p:cNvPr>
          <p:cNvSpPr txBox="1">
            <a:spLocks/>
          </p:cNvSpPr>
          <p:nvPr/>
        </p:nvSpPr>
        <p:spPr>
          <a:xfrm>
            <a:off x="723900" y="1617787"/>
            <a:ext cx="5638800" cy="987425"/>
          </a:xfrm>
          <a:prstGeom prst="rect">
            <a:avLst/>
          </a:prstGeom>
        </p:spPr>
        <p:txBody>
          <a:bodyPr lIns="0" tIns="0" rIns="0" bIns="0"/>
          <a:lstStyle>
            <a:lvl1pPr marL="0" indent="0" algn="l" defTabSz="914400" rtl="0" eaLnBrk="1" latinLnBrk="0" hangingPunct="1">
              <a:lnSpc>
                <a:spcPct val="90000"/>
              </a:lnSpc>
              <a:spcBef>
                <a:spcPts val="0"/>
              </a:spcBef>
              <a:buFontTx/>
              <a:buNone/>
              <a:defRPr sz="4000" b="1" i="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mj-lt"/>
              </a:rPr>
              <a:t>About Twin Cities</a:t>
            </a:r>
          </a:p>
          <a:p>
            <a:pPr marL="0" marR="0" lvl="0" indent="0" algn="l" defTabSz="914400" rtl="0" eaLnBrk="1" fontAlgn="auto" latinLnBrk="0" hangingPunct="1">
              <a:lnSpc>
                <a:spcPct val="90000"/>
              </a:lnSpc>
              <a:spcBef>
                <a:spcPts val="0"/>
              </a:spcBef>
              <a:spcAft>
                <a:spcPts val="0"/>
              </a:spcAft>
              <a:buClrTx/>
              <a:buSzTx/>
              <a:buFontTx/>
              <a:buNone/>
              <a:tabLst/>
              <a:defRPr/>
            </a:pPr>
            <a:r>
              <a:rPr lang="en-US" dirty="0">
                <a:latin typeface="+mj-lt"/>
              </a:rPr>
              <a:t>Habitat for Humanity</a:t>
            </a:r>
            <a:endParaRPr kumimoji="0" lang="en-US" sz="4000" b="1" i="0" u="none" strike="noStrike" kern="1200" cap="none" spc="0" normalizeH="0" baseline="0" noProof="0" dirty="0">
              <a:ln>
                <a:noFill/>
              </a:ln>
              <a:effectLst/>
              <a:uLnTx/>
              <a:uFillTx/>
              <a:latin typeface="+mj-lt"/>
            </a:endParaRPr>
          </a:p>
        </p:txBody>
      </p:sp>
      <p:sp>
        <p:nvSpPr>
          <p:cNvPr id="13" name="Text Placeholder 11">
            <a:extLst>
              <a:ext uri="{FF2B5EF4-FFF2-40B4-BE49-F238E27FC236}">
                <a16:creationId xmlns:a16="http://schemas.microsoft.com/office/drawing/2014/main" id="{D0F7C9DB-3343-6C61-B282-624A2370D37F}"/>
              </a:ext>
            </a:extLst>
          </p:cNvPr>
          <p:cNvSpPr txBox="1">
            <a:spLocks/>
          </p:cNvSpPr>
          <p:nvPr/>
        </p:nvSpPr>
        <p:spPr>
          <a:xfrm>
            <a:off x="723900" y="2887119"/>
            <a:ext cx="5638800" cy="2065421"/>
          </a:xfrm>
          <a:prstGeom prst="rect">
            <a:avLst/>
          </a:prstGeom>
        </p:spPr>
        <p:txBody>
          <a:bodyPr lIns="0" tIns="0" rIns="0" bIns="0"/>
          <a:lstStyle>
            <a:lvl1pPr marL="0" marR="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mj-lt"/>
                <a:cs typeface="Arial" panose="020B0604020202020204" pitchFamily="34" charset="0"/>
              </a:rPr>
              <a:t>Our mission</a:t>
            </a:r>
            <a:br>
              <a:rPr lang="en-US" i="1" dirty="0">
                <a:latin typeface="+mj-lt"/>
                <a:cs typeface="Arial" panose="020B0604020202020204" pitchFamily="34" charset="0"/>
              </a:rPr>
            </a:br>
            <a:r>
              <a:rPr lang="en-US" dirty="0">
                <a:latin typeface="+mj-lt"/>
                <a:cs typeface="Arial" panose="020B0604020202020204" pitchFamily="34" charset="0"/>
              </a:rPr>
              <a:t>We bring people together to create, preserve, and promote affordable homeownership and advance racial equity in housing.</a:t>
            </a:r>
          </a:p>
        </p:txBody>
      </p:sp>
      <p:cxnSp>
        <p:nvCxnSpPr>
          <p:cNvPr id="16" name="Straight Connector 15">
            <a:extLst>
              <a:ext uri="{FF2B5EF4-FFF2-40B4-BE49-F238E27FC236}">
                <a16:creationId xmlns:a16="http://schemas.microsoft.com/office/drawing/2014/main" id="{6B22F031-C201-CDC2-32AA-53B0E2E8AEE1}"/>
              </a:ext>
            </a:extLst>
          </p:cNvPr>
          <p:cNvCxnSpPr>
            <a:cxnSpLocks/>
          </p:cNvCxnSpPr>
          <p:nvPr/>
        </p:nvCxnSpPr>
        <p:spPr>
          <a:xfrm>
            <a:off x="7483613" y="974558"/>
            <a:ext cx="3765885" cy="0"/>
          </a:xfrm>
          <a:prstGeom prst="line">
            <a:avLst/>
          </a:prstGeom>
          <a:ln w="19050">
            <a:solidFill>
              <a:srgbClr val="C4D6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6F5EC1D-6543-9474-0A15-1591A7EB3CCA}"/>
              </a:ext>
            </a:extLst>
          </p:cNvPr>
          <p:cNvCxnSpPr>
            <a:cxnSpLocks/>
          </p:cNvCxnSpPr>
          <p:nvPr/>
        </p:nvCxnSpPr>
        <p:spPr>
          <a:xfrm>
            <a:off x="7483613" y="2111500"/>
            <a:ext cx="3765885" cy="0"/>
          </a:xfrm>
          <a:prstGeom prst="line">
            <a:avLst/>
          </a:prstGeom>
          <a:ln w="19050">
            <a:solidFill>
              <a:srgbClr val="C4D6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772390-93DD-DA61-3532-2EE4F29F81FD}"/>
              </a:ext>
            </a:extLst>
          </p:cNvPr>
          <p:cNvCxnSpPr>
            <a:cxnSpLocks/>
          </p:cNvCxnSpPr>
          <p:nvPr/>
        </p:nvCxnSpPr>
        <p:spPr>
          <a:xfrm>
            <a:off x="7483613" y="3112169"/>
            <a:ext cx="3765885" cy="0"/>
          </a:xfrm>
          <a:prstGeom prst="line">
            <a:avLst/>
          </a:prstGeom>
          <a:ln w="19050">
            <a:solidFill>
              <a:srgbClr val="C4D6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B3FDF2F-BDBB-18EE-0158-B892ED856E8F}"/>
              </a:ext>
            </a:extLst>
          </p:cNvPr>
          <p:cNvCxnSpPr>
            <a:cxnSpLocks/>
          </p:cNvCxnSpPr>
          <p:nvPr/>
        </p:nvCxnSpPr>
        <p:spPr>
          <a:xfrm>
            <a:off x="7483613" y="4146885"/>
            <a:ext cx="3765885" cy="0"/>
          </a:xfrm>
          <a:prstGeom prst="line">
            <a:avLst/>
          </a:prstGeom>
          <a:ln w="19050">
            <a:solidFill>
              <a:srgbClr val="C4D6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4C9CE65-678C-37CF-33B3-D4A7DBC4EBFA}"/>
              </a:ext>
            </a:extLst>
          </p:cNvPr>
          <p:cNvSpPr txBox="1"/>
          <p:nvPr/>
        </p:nvSpPr>
        <p:spPr>
          <a:xfrm>
            <a:off x="8637015" y="1164464"/>
            <a:ext cx="2583782" cy="757130"/>
          </a:xfrm>
          <a:prstGeom prst="rect">
            <a:avLst/>
          </a:prstGeom>
          <a:noFill/>
        </p:spPr>
        <p:txBody>
          <a:bodyPr wrap="square">
            <a:spAutoFit/>
          </a:bodyPr>
          <a:lstStyle/>
          <a:p>
            <a:pPr marL="0" indent="0">
              <a:lnSpc>
                <a:spcPct val="80000"/>
              </a:lnSpc>
              <a:spcBef>
                <a:spcPts val="600"/>
              </a:spcBef>
              <a:buFont typeface="Arial" panose="020B0604020202020204" pitchFamily="34" charset="0"/>
              <a:buNone/>
            </a:pPr>
            <a:r>
              <a:rPr lang="en-US" sz="3600" b="1" dirty="0">
                <a:solidFill>
                  <a:schemeClr val="tx2"/>
                </a:solidFill>
                <a:latin typeface="+mj-lt"/>
                <a:cs typeface="Arial" panose="020B0604020202020204" pitchFamily="34" charset="0"/>
              </a:rPr>
              <a:t>1,700+</a:t>
            </a:r>
          </a:p>
          <a:p>
            <a:pPr marL="0" indent="0">
              <a:lnSpc>
                <a:spcPct val="80000"/>
              </a:lnSpc>
              <a:spcBef>
                <a:spcPts val="0"/>
              </a:spcBef>
              <a:buFont typeface="Arial" panose="020B0604020202020204" pitchFamily="34" charset="0"/>
              <a:buNone/>
            </a:pPr>
            <a:r>
              <a:rPr lang="en-US" sz="1800" dirty="0">
                <a:latin typeface="+mj-lt"/>
                <a:cs typeface="Arial" panose="020B0604020202020204" pitchFamily="34" charset="0"/>
              </a:rPr>
              <a:t>Homeowner partners</a:t>
            </a:r>
          </a:p>
        </p:txBody>
      </p:sp>
      <p:sp>
        <p:nvSpPr>
          <p:cNvPr id="22" name="TextBox 21">
            <a:extLst>
              <a:ext uri="{FF2B5EF4-FFF2-40B4-BE49-F238E27FC236}">
                <a16:creationId xmlns:a16="http://schemas.microsoft.com/office/drawing/2014/main" id="{FC72C766-8155-EB0E-96C3-DD3111D1ECAE}"/>
              </a:ext>
            </a:extLst>
          </p:cNvPr>
          <p:cNvSpPr txBox="1"/>
          <p:nvPr/>
        </p:nvSpPr>
        <p:spPr>
          <a:xfrm>
            <a:off x="8637015" y="2272145"/>
            <a:ext cx="2583782" cy="757130"/>
          </a:xfrm>
          <a:prstGeom prst="rect">
            <a:avLst/>
          </a:prstGeom>
          <a:noFill/>
        </p:spPr>
        <p:txBody>
          <a:bodyPr wrap="square">
            <a:spAutoFit/>
          </a:bodyPr>
          <a:lstStyle/>
          <a:p>
            <a:pPr marL="0" indent="0">
              <a:lnSpc>
                <a:spcPct val="80000"/>
              </a:lnSpc>
              <a:spcBef>
                <a:spcPts val="600"/>
              </a:spcBef>
              <a:buFont typeface="Arial" panose="020B0604020202020204" pitchFamily="34" charset="0"/>
              <a:buNone/>
            </a:pPr>
            <a:r>
              <a:rPr lang="en-US" sz="3600" b="1" dirty="0">
                <a:solidFill>
                  <a:schemeClr val="tx2"/>
                </a:solidFill>
                <a:latin typeface="+mj-lt"/>
                <a:cs typeface="Arial" panose="020B0604020202020204" pitchFamily="34" charset="0"/>
              </a:rPr>
              <a:t>2,000+</a:t>
            </a:r>
          </a:p>
          <a:p>
            <a:pPr marL="0" indent="0">
              <a:lnSpc>
                <a:spcPct val="80000"/>
              </a:lnSpc>
              <a:spcBef>
                <a:spcPts val="0"/>
              </a:spcBef>
              <a:buFont typeface="Arial" panose="020B0604020202020204" pitchFamily="34" charset="0"/>
              <a:buNone/>
            </a:pPr>
            <a:r>
              <a:rPr lang="en-US" dirty="0">
                <a:latin typeface="+mj-lt"/>
                <a:cs typeface="Arial" panose="020B0604020202020204" pitchFamily="34" charset="0"/>
              </a:rPr>
              <a:t>Home repair projects</a:t>
            </a:r>
            <a:endParaRPr lang="en-US" sz="1800" dirty="0">
              <a:latin typeface="+mj-lt"/>
              <a:cs typeface="Arial" panose="020B0604020202020204" pitchFamily="34" charset="0"/>
            </a:endParaRPr>
          </a:p>
        </p:txBody>
      </p:sp>
      <p:sp>
        <p:nvSpPr>
          <p:cNvPr id="24" name="TextBox 23">
            <a:extLst>
              <a:ext uri="{FF2B5EF4-FFF2-40B4-BE49-F238E27FC236}">
                <a16:creationId xmlns:a16="http://schemas.microsoft.com/office/drawing/2014/main" id="{64F1E0A6-B960-D20F-DC61-E7C1837D1A94}"/>
              </a:ext>
            </a:extLst>
          </p:cNvPr>
          <p:cNvSpPr txBox="1"/>
          <p:nvPr/>
        </p:nvSpPr>
        <p:spPr>
          <a:xfrm>
            <a:off x="8637015" y="3281773"/>
            <a:ext cx="2858664" cy="757130"/>
          </a:xfrm>
          <a:prstGeom prst="rect">
            <a:avLst/>
          </a:prstGeom>
          <a:noFill/>
        </p:spPr>
        <p:txBody>
          <a:bodyPr wrap="square">
            <a:spAutoFit/>
          </a:bodyPr>
          <a:lstStyle/>
          <a:p>
            <a:pPr marL="0" indent="0">
              <a:lnSpc>
                <a:spcPct val="80000"/>
              </a:lnSpc>
              <a:spcBef>
                <a:spcPts val="600"/>
              </a:spcBef>
              <a:buFont typeface="Arial" panose="020B0604020202020204" pitchFamily="34" charset="0"/>
              <a:buNone/>
            </a:pPr>
            <a:r>
              <a:rPr lang="en-US" sz="3600" b="1" dirty="0">
                <a:solidFill>
                  <a:schemeClr val="tx2"/>
                </a:solidFill>
                <a:latin typeface="+mj-lt"/>
                <a:cs typeface="Arial" panose="020B0604020202020204" pitchFamily="34" charset="0"/>
              </a:rPr>
              <a:t>8,000+</a:t>
            </a:r>
          </a:p>
          <a:p>
            <a:pPr marL="0" indent="0">
              <a:lnSpc>
                <a:spcPct val="80000"/>
              </a:lnSpc>
              <a:spcBef>
                <a:spcPts val="0"/>
              </a:spcBef>
              <a:buFont typeface="Arial" panose="020B0604020202020204" pitchFamily="34" charset="0"/>
              <a:buNone/>
            </a:pPr>
            <a:r>
              <a:rPr lang="en-US" dirty="0">
                <a:latin typeface="+mj-lt"/>
                <a:cs typeface="Arial" panose="020B0604020202020204" pitchFamily="34" charset="0"/>
              </a:rPr>
              <a:t>Donors annually</a:t>
            </a:r>
            <a:endParaRPr lang="en-US" sz="1800" dirty="0">
              <a:latin typeface="+mj-lt"/>
              <a:cs typeface="Arial" panose="020B0604020202020204" pitchFamily="34" charset="0"/>
            </a:endParaRPr>
          </a:p>
        </p:txBody>
      </p:sp>
      <p:sp>
        <p:nvSpPr>
          <p:cNvPr id="26" name="TextBox 25">
            <a:extLst>
              <a:ext uri="{FF2B5EF4-FFF2-40B4-BE49-F238E27FC236}">
                <a16:creationId xmlns:a16="http://schemas.microsoft.com/office/drawing/2014/main" id="{4B497B79-3966-F7BD-FA24-332CE0F9549F}"/>
              </a:ext>
            </a:extLst>
          </p:cNvPr>
          <p:cNvSpPr txBox="1"/>
          <p:nvPr/>
        </p:nvSpPr>
        <p:spPr>
          <a:xfrm>
            <a:off x="8637015" y="4411999"/>
            <a:ext cx="2858664" cy="757130"/>
          </a:xfrm>
          <a:prstGeom prst="rect">
            <a:avLst/>
          </a:prstGeom>
          <a:noFill/>
        </p:spPr>
        <p:txBody>
          <a:bodyPr wrap="square">
            <a:spAutoFit/>
          </a:bodyPr>
          <a:lstStyle/>
          <a:p>
            <a:pPr marL="0" indent="0">
              <a:lnSpc>
                <a:spcPct val="80000"/>
              </a:lnSpc>
              <a:spcBef>
                <a:spcPts val="600"/>
              </a:spcBef>
              <a:buFont typeface="Arial" panose="020B0604020202020204" pitchFamily="34" charset="0"/>
              <a:buNone/>
            </a:pPr>
            <a:r>
              <a:rPr lang="en-US" sz="3600" b="1" dirty="0">
                <a:solidFill>
                  <a:schemeClr val="tx2"/>
                </a:solidFill>
                <a:latin typeface="+mj-lt"/>
                <a:cs typeface="Arial" panose="020B0604020202020204" pitchFamily="34" charset="0"/>
              </a:rPr>
              <a:t>15,000+</a:t>
            </a:r>
          </a:p>
          <a:p>
            <a:pPr marL="0" indent="0">
              <a:lnSpc>
                <a:spcPct val="80000"/>
              </a:lnSpc>
              <a:spcBef>
                <a:spcPts val="0"/>
              </a:spcBef>
              <a:buFont typeface="Arial" panose="020B0604020202020204" pitchFamily="34" charset="0"/>
              <a:buNone/>
            </a:pPr>
            <a:r>
              <a:rPr lang="en-US" dirty="0">
                <a:latin typeface="+mj-lt"/>
                <a:cs typeface="Arial" panose="020B0604020202020204" pitchFamily="34" charset="0"/>
              </a:rPr>
              <a:t>Volunteers annually</a:t>
            </a:r>
            <a:endParaRPr lang="en-US" sz="1800" dirty="0">
              <a:latin typeface="+mj-lt"/>
              <a:cs typeface="Arial" panose="020B0604020202020204" pitchFamily="34" charset="0"/>
            </a:endParaRPr>
          </a:p>
        </p:txBody>
      </p:sp>
      <p:cxnSp>
        <p:nvCxnSpPr>
          <p:cNvPr id="28" name="Straight Connector 27">
            <a:extLst>
              <a:ext uri="{FF2B5EF4-FFF2-40B4-BE49-F238E27FC236}">
                <a16:creationId xmlns:a16="http://schemas.microsoft.com/office/drawing/2014/main" id="{B850029F-7B4C-4F6D-AE6D-C5BF04DE6745}"/>
              </a:ext>
            </a:extLst>
          </p:cNvPr>
          <p:cNvCxnSpPr>
            <a:cxnSpLocks/>
          </p:cNvCxnSpPr>
          <p:nvPr/>
        </p:nvCxnSpPr>
        <p:spPr>
          <a:xfrm>
            <a:off x="7483613" y="5334000"/>
            <a:ext cx="3765885" cy="0"/>
          </a:xfrm>
          <a:prstGeom prst="line">
            <a:avLst/>
          </a:prstGeom>
          <a:ln w="19050">
            <a:solidFill>
              <a:srgbClr val="C4D600"/>
            </a:solidFill>
          </a:ln>
        </p:spPr>
        <p:style>
          <a:lnRef idx="1">
            <a:schemeClr val="accent1"/>
          </a:lnRef>
          <a:fillRef idx="0">
            <a:schemeClr val="accent1"/>
          </a:fillRef>
          <a:effectRef idx="0">
            <a:schemeClr val="accent1"/>
          </a:effectRef>
          <a:fontRef idx="minor">
            <a:schemeClr val="tx1"/>
          </a:fontRef>
        </p:style>
      </p:cxnSp>
      <p:pic>
        <p:nvPicPr>
          <p:cNvPr id="32" name="Picture 56" descr="HFH_ICON_HARDHAT_Blue.png">
            <a:extLst>
              <a:ext uri="{FF2B5EF4-FFF2-40B4-BE49-F238E27FC236}">
                <a16:creationId xmlns:a16="http://schemas.microsoft.com/office/drawing/2014/main" id="{59BD5EFB-A709-8A54-3AB7-DE04C5839F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46306" y="4457871"/>
            <a:ext cx="5921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8" descr="HFH_ICON_BLOCKS_Blue.png">
            <a:extLst>
              <a:ext uri="{FF2B5EF4-FFF2-40B4-BE49-F238E27FC236}">
                <a16:creationId xmlns:a16="http://schemas.microsoft.com/office/drawing/2014/main" id="{88A9F047-B332-E033-C215-632C5679194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50705" y="2399549"/>
            <a:ext cx="52863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5" descr="HFH_ICON_COINS_Blue.png">
            <a:extLst>
              <a:ext uri="{FF2B5EF4-FFF2-40B4-BE49-F238E27FC236}">
                <a16:creationId xmlns:a16="http://schemas.microsoft.com/office/drawing/2014/main" id="{81DC3601-37B5-4DF0-5C9E-0786EF616AC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41181" y="3380415"/>
            <a:ext cx="5381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2" descr="HFH_ICON_HAMMER_Blue.png">
            <a:extLst>
              <a:ext uri="{FF2B5EF4-FFF2-40B4-BE49-F238E27FC236}">
                <a16:creationId xmlns:a16="http://schemas.microsoft.com/office/drawing/2014/main" id="{B6937CBD-667F-A6F3-0D45-A04273E80E1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76468" y="1270370"/>
            <a:ext cx="531812"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096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E70CC7F-1A30-7967-111C-E7D86F935F41}"/>
              </a:ext>
            </a:extLst>
          </p:cNvPr>
          <p:cNvGrpSpPr/>
          <p:nvPr/>
        </p:nvGrpSpPr>
        <p:grpSpPr>
          <a:xfrm>
            <a:off x="964531" y="1526606"/>
            <a:ext cx="10262938" cy="4438163"/>
            <a:chOff x="822155" y="1455166"/>
            <a:chExt cx="10262938" cy="4438163"/>
          </a:xfrm>
        </p:grpSpPr>
        <p:grpSp>
          <p:nvGrpSpPr>
            <p:cNvPr id="2" name="Group 1">
              <a:extLst>
                <a:ext uri="{FF2B5EF4-FFF2-40B4-BE49-F238E27FC236}">
                  <a16:creationId xmlns:a16="http://schemas.microsoft.com/office/drawing/2014/main" id="{A45DFDC2-EC07-A70B-8114-816C9C6DE823}"/>
                </a:ext>
              </a:extLst>
            </p:cNvPr>
            <p:cNvGrpSpPr/>
            <p:nvPr/>
          </p:nvGrpSpPr>
          <p:grpSpPr>
            <a:xfrm>
              <a:off x="822155" y="1464756"/>
              <a:ext cx="3196392" cy="2037073"/>
              <a:chOff x="822155" y="1655512"/>
              <a:chExt cx="3196392" cy="2037073"/>
            </a:xfrm>
          </p:grpSpPr>
          <p:sp>
            <p:nvSpPr>
              <p:cNvPr id="3" name="Rectangle 2">
                <a:extLst>
                  <a:ext uri="{FF2B5EF4-FFF2-40B4-BE49-F238E27FC236}">
                    <a16:creationId xmlns:a16="http://schemas.microsoft.com/office/drawing/2014/main" id="{50175516-6932-1C51-2B38-573816E1D271}"/>
                  </a:ext>
                </a:extLst>
              </p:cNvPr>
              <p:cNvSpPr/>
              <p:nvPr/>
            </p:nvSpPr>
            <p:spPr>
              <a:xfrm>
                <a:off x="822156" y="3132627"/>
                <a:ext cx="3196391" cy="559958"/>
              </a:xfrm>
              <a:prstGeom prst="rect">
                <a:avLst/>
              </a:prstGeom>
              <a:solidFill>
                <a:srgbClr val="888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4" name="Picture 3">
                <a:extLst>
                  <a:ext uri="{FF2B5EF4-FFF2-40B4-BE49-F238E27FC236}">
                    <a16:creationId xmlns:a16="http://schemas.microsoft.com/office/drawing/2014/main" id="{A4182219-1F1A-DFF8-B171-952EA3BE3A3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22155" y="1655512"/>
                <a:ext cx="3196391" cy="1367813"/>
              </a:xfrm>
              <a:prstGeom prst="rect">
                <a:avLst/>
              </a:prstGeom>
            </p:spPr>
          </p:pic>
          <p:sp>
            <p:nvSpPr>
              <p:cNvPr id="5" name="TextBox 4">
                <a:extLst>
                  <a:ext uri="{FF2B5EF4-FFF2-40B4-BE49-F238E27FC236}">
                    <a16:creationId xmlns:a16="http://schemas.microsoft.com/office/drawing/2014/main" id="{BD2FA148-BEA4-FD04-11A3-A5F1CEECB618}"/>
                  </a:ext>
                </a:extLst>
              </p:cNvPr>
              <p:cNvSpPr txBox="1"/>
              <p:nvPr/>
            </p:nvSpPr>
            <p:spPr>
              <a:xfrm>
                <a:off x="822156" y="3201963"/>
                <a:ext cx="3196391" cy="369332"/>
              </a:xfrm>
              <a:prstGeom prst="rect">
                <a:avLst/>
              </a:prstGeom>
              <a:noFill/>
            </p:spPr>
            <p:txBody>
              <a:bodyPr wrap="square">
                <a:spAutoFit/>
              </a:bodyPr>
              <a:lstStyle/>
              <a:p>
                <a:pPr algn="ctr"/>
                <a:r>
                  <a:rPr lang="en-US" b="1" dirty="0">
                    <a:solidFill>
                      <a:schemeClr val="bg1"/>
                    </a:solidFill>
                    <a:latin typeface="+mj-lt"/>
                    <a:cs typeface="Arial" panose="020B0604020202020204" pitchFamily="34" charset="0"/>
                  </a:rPr>
                  <a:t>Homeownership Creation</a:t>
                </a:r>
                <a:endParaRPr lang="en-US" dirty="0">
                  <a:solidFill>
                    <a:schemeClr val="bg1"/>
                  </a:solidFill>
                  <a:latin typeface="+mj-lt"/>
                </a:endParaRPr>
              </a:p>
            </p:txBody>
          </p:sp>
        </p:grpSp>
        <p:grpSp>
          <p:nvGrpSpPr>
            <p:cNvPr id="6" name="Group 5">
              <a:extLst>
                <a:ext uri="{FF2B5EF4-FFF2-40B4-BE49-F238E27FC236}">
                  <a16:creationId xmlns:a16="http://schemas.microsoft.com/office/drawing/2014/main" id="{9ED331F8-9870-9106-114E-5B8F3AEB35E7}"/>
                </a:ext>
              </a:extLst>
            </p:cNvPr>
            <p:cNvGrpSpPr/>
            <p:nvPr/>
          </p:nvGrpSpPr>
          <p:grpSpPr>
            <a:xfrm>
              <a:off x="4355429" y="1458225"/>
              <a:ext cx="3196391" cy="2078228"/>
              <a:chOff x="4355429" y="1458225"/>
              <a:chExt cx="3196391" cy="2078228"/>
            </a:xfrm>
          </p:grpSpPr>
          <p:sp>
            <p:nvSpPr>
              <p:cNvPr id="7" name="Rectangle 6">
                <a:extLst>
                  <a:ext uri="{FF2B5EF4-FFF2-40B4-BE49-F238E27FC236}">
                    <a16:creationId xmlns:a16="http://schemas.microsoft.com/office/drawing/2014/main" id="{3612B928-47B5-9B72-BA08-37DAA6DD2FE8}"/>
                  </a:ext>
                </a:extLst>
              </p:cNvPr>
              <p:cNvSpPr/>
              <p:nvPr/>
            </p:nvSpPr>
            <p:spPr>
              <a:xfrm>
                <a:off x="4355429" y="2944930"/>
                <a:ext cx="3196391" cy="559958"/>
              </a:xfrm>
              <a:prstGeom prst="rect">
                <a:avLst/>
              </a:prstGeom>
              <a:solidFill>
                <a:srgbClr val="888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8" name="Picture 7">
                <a:extLst>
                  <a:ext uri="{FF2B5EF4-FFF2-40B4-BE49-F238E27FC236}">
                    <a16:creationId xmlns:a16="http://schemas.microsoft.com/office/drawing/2014/main" id="{A90F4D35-B4C0-F390-7E31-18CE9063AD2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55429" y="1458225"/>
                <a:ext cx="3196391" cy="1362561"/>
              </a:xfrm>
              <a:prstGeom prst="rect">
                <a:avLst/>
              </a:prstGeom>
            </p:spPr>
          </p:pic>
          <p:sp>
            <p:nvSpPr>
              <p:cNvPr id="9" name="TextBox 8">
                <a:extLst>
                  <a:ext uri="{FF2B5EF4-FFF2-40B4-BE49-F238E27FC236}">
                    <a16:creationId xmlns:a16="http://schemas.microsoft.com/office/drawing/2014/main" id="{2374F463-8698-280A-6D90-32F478ACF1CC}"/>
                  </a:ext>
                </a:extLst>
              </p:cNvPr>
              <p:cNvSpPr txBox="1"/>
              <p:nvPr/>
            </p:nvSpPr>
            <p:spPr>
              <a:xfrm>
                <a:off x="4355429" y="2890122"/>
                <a:ext cx="3196391" cy="646331"/>
              </a:xfrm>
              <a:prstGeom prst="rect">
                <a:avLst/>
              </a:prstGeom>
              <a:noFill/>
            </p:spPr>
            <p:txBody>
              <a:bodyPr wrap="square">
                <a:spAutoFit/>
              </a:bodyPr>
              <a:lstStyle/>
              <a:p>
                <a:pPr algn="ctr"/>
                <a:r>
                  <a:rPr lang="en-US" b="1" dirty="0">
                    <a:solidFill>
                      <a:schemeClr val="bg1"/>
                    </a:solidFill>
                    <a:latin typeface="+mj-lt"/>
                    <a:cs typeface="Arial" panose="020B0604020202020204" pitchFamily="34" charset="0"/>
                  </a:rPr>
                  <a:t>Homeownership</a:t>
                </a:r>
                <a:br>
                  <a:rPr lang="en-US" b="1" dirty="0">
                    <a:solidFill>
                      <a:schemeClr val="bg1"/>
                    </a:solidFill>
                    <a:latin typeface="+mj-lt"/>
                    <a:cs typeface="Arial" panose="020B0604020202020204" pitchFamily="34" charset="0"/>
                  </a:rPr>
                </a:br>
                <a:r>
                  <a:rPr lang="en-US" b="1" dirty="0">
                    <a:solidFill>
                      <a:schemeClr val="bg1"/>
                    </a:solidFill>
                    <a:latin typeface="+mj-lt"/>
                    <a:cs typeface="Arial" panose="020B0604020202020204" pitchFamily="34" charset="0"/>
                  </a:rPr>
                  <a:t>Preservation</a:t>
                </a:r>
                <a:endParaRPr lang="en-US" dirty="0">
                  <a:solidFill>
                    <a:schemeClr val="bg1"/>
                  </a:solidFill>
                  <a:latin typeface="+mj-lt"/>
                </a:endParaRPr>
              </a:p>
            </p:txBody>
          </p:sp>
        </p:grpSp>
        <p:grpSp>
          <p:nvGrpSpPr>
            <p:cNvPr id="10" name="Group 9">
              <a:extLst>
                <a:ext uri="{FF2B5EF4-FFF2-40B4-BE49-F238E27FC236}">
                  <a16:creationId xmlns:a16="http://schemas.microsoft.com/office/drawing/2014/main" id="{4F381CE2-78D8-9D0E-0BD6-7619129A6AF2}"/>
                </a:ext>
              </a:extLst>
            </p:cNvPr>
            <p:cNvGrpSpPr/>
            <p:nvPr/>
          </p:nvGrpSpPr>
          <p:grpSpPr>
            <a:xfrm>
              <a:off x="2757233" y="3833941"/>
              <a:ext cx="3196391" cy="2046663"/>
              <a:chOff x="822155" y="3833941"/>
              <a:chExt cx="3196391" cy="2046663"/>
            </a:xfrm>
          </p:grpSpPr>
          <p:sp>
            <p:nvSpPr>
              <p:cNvPr id="11" name="Rectangle 10">
                <a:extLst>
                  <a:ext uri="{FF2B5EF4-FFF2-40B4-BE49-F238E27FC236}">
                    <a16:creationId xmlns:a16="http://schemas.microsoft.com/office/drawing/2014/main" id="{0E60108A-47C1-4D2A-3900-7D7EC94FDCF7}"/>
                  </a:ext>
                </a:extLst>
              </p:cNvPr>
              <p:cNvSpPr/>
              <p:nvPr/>
            </p:nvSpPr>
            <p:spPr>
              <a:xfrm>
                <a:off x="822155" y="5320646"/>
                <a:ext cx="3196391" cy="559958"/>
              </a:xfrm>
              <a:prstGeom prst="rect">
                <a:avLst/>
              </a:prstGeom>
              <a:solidFill>
                <a:srgbClr val="888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14" name="Picture 13">
                <a:extLst>
                  <a:ext uri="{FF2B5EF4-FFF2-40B4-BE49-F238E27FC236}">
                    <a16:creationId xmlns:a16="http://schemas.microsoft.com/office/drawing/2014/main" id="{4DD8FCBD-CE9F-FD83-1758-7597680D587A}"/>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a:off x="822155" y="3833941"/>
                <a:ext cx="3196391" cy="1362561"/>
              </a:xfrm>
              <a:prstGeom prst="rect">
                <a:avLst/>
              </a:prstGeom>
            </p:spPr>
          </p:pic>
          <p:sp>
            <p:nvSpPr>
              <p:cNvPr id="29" name="TextBox 28">
                <a:extLst>
                  <a:ext uri="{FF2B5EF4-FFF2-40B4-BE49-F238E27FC236}">
                    <a16:creationId xmlns:a16="http://schemas.microsoft.com/office/drawing/2014/main" id="{29651E87-7ACD-34DF-F09F-FD9831565200}"/>
                  </a:ext>
                </a:extLst>
              </p:cNvPr>
              <p:cNvSpPr txBox="1"/>
              <p:nvPr/>
            </p:nvSpPr>
            <p:spPr>
              <a:xfrm>
                <a:off x="822155" y="5389982"/>
                <a:ext cx="3196391" cy="369332"/>
              </a:xfrm>
              <a:prstGeom prst="rect">
                <a:avLst/>
              </a:prstGeom>
              <a:noFill/>
            </p:spPr>
            <p:txBody>
              <a:bodyPr wrap="square">
                <a:spAutoFit/>
              </a:bodyPr>
              <a:lstStyle/>
              <a:p>
                <a:pPr algn="ctr"/>
                <a:r>
                  <a:rPr lang="en-US" b="1" dirty="0">
                    <a:solidFill>
                      <a:schemeClr val="bg1"/>
                    </a:solidFill>
                    <a:latin typeface="+mj-lt"/>
                    <a:cs typeface="Arial" panose="020B0604020202020204" pitchFamily="34" charset="0"/>
                  </a:rPr>
                  <a:t>Global Engagement</a:t>
                </a:r>
                <a:endParaRPr lang="en-US" dirty="0">
                  <a:solidFill>
                    <a:schemeClr val="bg1"/>
                  </a:solidFill>
                  <a:latin typeface="+mj-lt"/>
                </a:endParaRPr>
              </a:p>
            </p:txBody>
          </p:sp>
        </p:grpSp>
        <p:sp>
          <p:nvSpPr>
            <p:cNvPr id="30" name="Rectangle 29">
              <a:extLst>
                <a:ext uri="{FF2B5EF4-FFF2-40B4-BE49-F238E27FC236}">
                  <a16:creationId xmlns:a16="http://schemas.microsoft.com/office/drawing/2014/main" id="{F3990979-88D8-4114-A74E-CFE062F3AA05}"/>
                </a:ext>
              </a:extLst>
            </p:cNvPr>
            <p:cNvSpPr/>
            <p:nvPr/>
          </p:nvSpPr>
          <p:spPr>
            <a:xfrm>
              <a:off x="6290507" y="5333371"/>
              <a:ext cx="3196391" cy="559958"/>
            </a:xfrm>
            <a:prstGeom prst="rect">
              <a:avLst/>
            </a:prstGeom>
            <a:solidFill>
              <a:srgbClr val="888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31" name="Picture 30">
              <a:extLst>
                <a:ext uri="{FF2B5EF4-FFF2-40B4-BE49-F238E27FC236}">
                  <a16:creationId xmlns:a16="http://schemas.microsoft.com/office/drawing/2014/main" id="{EECFBD29-B2A6-A2F2-E98D-3CA1225D988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290507" y="3858352"/>
              <a:ext cx="3196391" cy="1362561"/>
            </a:xfrm>
            <a:prstGeom prst="rect">
              <a:avLst/>
            </a:prstGeom>
          </p:spPr>
        </p:pic>
        <p:sp>
          <p:nvSpPr>
            <p:cNvPr id="32" name="TextBox 31">
              <a:extLst>
                <a:ext uri="{FF2B5EF4-FFF2-40B4-BE49-F238E27FC236}">
                  <a16:creationId xmlns:a16="http://schemas.microsoft.com/office/drawing/2014/main" id="{0999214A-1660-A0A9-DE18-6E296E48FF44}"/>
                </a:ext>
              </a:extLst>
            </p:cNvPr>
            <p:cNvSpPr txBox="1"/>
            <p:nvPr/>
          </p:nvSpPr>
          <p:spPr>
            <a:xfrm>
              <a:off x="6290507" y="5402707"/>
              <a:ext cx="3196391" cy="369332"/>
            </a:xfrm>
            <a:prstGeom prst="rect">
              <a:avLst/>
            </a:prstGeom>
            <a:noFill/>
          </p:spPr>
          <p:txBody>
            <a:bodyPr wrap="square">
              <a:spAutoFit/>
            </a:bodyPr>
            <a:lstStyle/>
            <a:p>
              <a:pPr algn="ctr"/>
              <a:r>
                <a:rPr lang="en-US" b="1" dirty="0">
                  <a:solidFill>
                    <a:schemeClr val="bg1"/>
                  </a:solidFill>
                  <a:latin typeface="+mj-lt"/>
                  <a:cs typeface="Arial" panose="020B0604020202020204" pitchFamily="34" charset="0"/>
                </a:rPr>
                <a:t>ReStore Outlets</a:t>
              </a:r>
              <a:endParaRPr lang="en-US" dirty="0">
                <a:solidFill>
                  <a:schemeClr val="bg1"/>
                </a:solidFill>
                <a:latin typeface="+mj-lt"/>
              </a:endParaRPr>
            </a:p>
          </p:txBody>
        </p:sp>
        <p:grpSp>
          <p:nvGrpSpPr>
            <p:cNvPr id="33" name="Group 32">
              <a:extLst>
                <a:ext uri="{FF2B5EF4-FFF2-40B4-BE49-F238E27FC236}">
                  <a16:creationId xmlns:a16="http://schemas.microsoft.com/office/drawing/2014/main" id="{3A6276B2-38C3-BA4D-7225-158A13A320DC}"/>
                </a:ext>
              </a:extLst>
            </p:cNvPr>
            <p:cNvGrpSpPr/>
            <p:nvPr/>
          </p:nvGrpSpPr>
          <p:grpSpPr>
            <a:xfrm>
              <a:off x="7888702" y="1455166"/>
              <a:ext cx="3196391" cy="2046663"/>
              <a:chOff x="7942089" y="1648981"/>
              <a:chExt cx="3196391" cy="2046663"/>
            </a:xfrm>
          </p:grpSpPr>
          <p:sp>
            <p:nvSpPr>
              <p:cNvPr id="34" name="Rectangle 33">
                <a:extLst>
                  <a:ext uri="{FF2B5EF4-FFF2-40B4-BE49-F238E27FC236}">
                    <a16:creationId xmlns:a16="http://schemas.microsoft.com/office/drawing/2014/main" id="{96C445E6-600F-6C5D-3D30-D0CAF4990189}"/>
                  </a:ext>
                </a:extLst>
              </p:cNvPr>
              <p:cNvSpPr/>
              <p:nvPr/>
            </p:nvSpPr>
            <p:spPr>
              <a:xfrm>
                <a:off x="7942089" y="3135686"/>
                <a:ext cx="3196391" cy="559958"/>
              </a:xfrm>
              <a:prstGeom prst="rect">
                <a:avLst/>
              </a:prstGeom>
              <a:solidFill>
                <a:srgbClr val="888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35" name="Picture 34">
                <a:extLst>
                  <a:ext uri="{FF2B5EF4-FFF2-40B4-BE49-F238E27FC236}">
                    <a16:creationId xmlns:a16="http://schemas.microsoft.com/office/drawing/2014/main" id="{77A94542-AF69-2EED-66B4-567D88C7281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42089" y="1648981"/>
                <a:ext cx="3196391" cy="1362561"/>
              </a:xfrm>
              <a:prstGeom prst="rect">
                <a:avLst/>
              </a:prstGeom>
            </p:spPr>
          </p:pic>
          <p:sp>
            <p:nvSpPr>
              <p:cNvPr id="36" name="TextBox 35">
                <a:extLst>
                  <a:ext uri="{FF2B5EF4-FFF2-40B4-BE49-F238E27FC236}">
                    <a16:creationId xmlns:a16="http://schemas.microsoft.com/office/drawing/2014/main" id="{361A17C6-29FD-886A-10C4-FC3196AB0138}"/>
                  </a:ext>
                </a:extLst>
              </p:cNvPr>
              <p:cNvSpPr txBox="1"/>
              <p:nvPr/>
            </p:nvSpPr>
            <p:spPr>
              <a:xfrm>
                <a:off x="7942089" y="3205022"/>
                <a:ext cx="3196391" cy="369332"/>
              </a:xfrm>
              <a:prstGeom prst="rect">
                <a:avLst/>
              </a:prstGeom>
              <a:noFill/>
            </p:spPr>
            <p:txBody>
              <a:bodyPr wrap="square">
                <a:spAutoFit/>
              </a:bodyPr>
              <a:lstStyle/>
              <a:p>
                <a:pPr algn="ctr"/>
                <a:r>
                  <a:rPr lang="en-US" b="1" dirty="0">
                    <a:solidFill>
                      <a:schemeClr val="bg1"/>
                    </a:solidFill>
                    <a:latin typeface="+mj-lt"/>
                    <a:cs typeface="Arial" panose="020B0604020202020204" pitchFamily="34" charset="0"/>
                  </a:rPr>
                  <a:t>Advocacy</a:t>
                </a:r>
                <a:endParaRPr lang="en-US" dirty="0">
                  <a:solidFill>
                    <a:schemeClr val="bg1"/>
                  </a:solidFill>
                  <a:latin typeface="+mj-lt"/>
                </a:endParaRPr>
              </a:p>
            </p:txBody>
          </p:sp>
        </p:grpSp>
      </p:grpSp>
      <p:sp>
        <p:nvSpPr>
          <p:cNvPr id="13" name="Title 12">
            <a:extLst>
              <a:ext uri="{FF2B5EF4-FFF2-40B4-BE49-F238E27FC236}">
                <a16:creationId xmlns:a16="http://schemas.microsoft.com/office/drawing/2014/main" id="{85300B8F-D98A-0D2D-47E4-4E7B0F5DEF42}"/>
              </a:ext>
            </a:extLst>
          </p:cNvPr>
          <p:cNvSpPr>
            <a:spLocks noGrp="1"/>
          </p:cNvSpPr>
          <p:nvPr>
            <p:ph type="title"/>
          </p:nvPr>
        </p:nvSpPr>
        <p:spPr/>
        <p:txBody>
          <a:bodyPr/>
          <a:lstStyle/>
          <a:p>
            <a:r>
              <a:rPr lang="en-US" dirty="0"/>
              <a:t>What we do</a:t>
            </a:r>
          </a:p>
        </p:txBody>
      </p:sp>
    </p:spTree>
    <p:extLst>
      <p:ext uri="{BB962C8B-B14F-4D97-AF65-F5344CB8AC3E}">
        <p14:creationId xmlns:p14="http://schemas.microsoft.com/office/powerpoint/2010/main" val="4078469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142CA7D-51B7-2CC8-2601-29BFBCF754AA}"/>
              </a:ext>
            </a:extLst>
          </p:cNvPr>
          <p:cNvSpPr txBox="1">
            <a:spLocks/>
          </p:cNvSpPr>
          <p:nvPr/>
        </p:nvSpPr>
        <p:spPr>
          <a:xfrm>
            <a:off x="723900" y="2130759"/>
            <a:ext cx="5638800" cy="744328"/>
          </a:xfrm>
          <a:prstGeom prst="rect">
            <a:avLst/>
          </a:prstGeom>
        </p:spPr>
        <p:txBody>
          <a:bodyPr lIns="0" tIns="0" rIns="0" bIns="0"/>
          <a:lstStyle>
            <a:lvl1pPr marL="0" indent="0" algn="l" defTabSz="914400" rtl="0" eaLnBrk="1" latinLnBrk="0" hangingPunct="1">
              <a:lnSpc>
                <a:spcPct val="90000"/>
              </a:lnSpc>
              <a:spcBef>
                <a:spcPts val="0"/>
              </a:spcBef>
              <a:buFontTx/>
              <a:buNone/>
              <a:defRPr sz="4000" b="1" i="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AFD7"/>
                </a:solidFill>
                <a:effectLst/>
                <a:uLnTx/>
                <a:uFillTx/>
                <a:latin typeface="+mj-lt"/>
                <a:ea typeface="+mn-ea"/>
                <a:cs typeface="Arial" panose="020B0604020202020204" pitchFamily="34" charset="0"/>
              </a:rPr>
              <a:t>Home locations</a:t>
            </a:r>
          </a:p>
        </p:txBody>
      </p:sp>
      <p:sp>
        <p:nvSpPr>
          <p:cNvPr id="11" name="Text Placeholder 11">
            <a:extLst>
              <a:ext uri="{FF2B5EF4-FFF2-40B4-BE49-F238E27FC236}">
                <a16:creationId xmlns:a16="http://schemas.microsoft.com/office/drawing/2014/main" id="{C6912560-CA93-EFB6-1C5E-26E2679EDC2C}"/>
              </a:ext>
            </a:extLst>
          </p:cNvPr>
          <p:cNvSpPr txBox="1">
            <a:spLocks/>
          </p:cNvSpPr>
          <p:nvPr/>
        </p:nvSpPr>
        <p:spPr>
          <a:xfrm>
            <a:off x="723900" y="2875087"/>
            <a:ext cx="5137075" cy="2065421"/>
          </a:xfrm>
          <a:prstGeom prst="rect">
            <a:avLst/>
          </a:prstGeom>
        </p:spPr>
        <p:txBody>
          <a:bodyPr lIns="0" tIns="0" rIns="0" bIns="0"/>
          <a:lstStyle>
            <a:lvl1pPr marL="0" marR="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mj-lt"/>
                <a:cs typeface="Arial" panose="020B0604020202020204" pitchFamily="34" charset="0"/>
              </a:rPr>
              <a:t>Where we build</a:t>
            </a:r>
            <a:br>
              <a:rPr lang="en-US" i="1" dirty="0">
                <a:latin typeface="+mj-lt"/>
                <a:cs typeface="Arial" panose="020B0604020202020204" pitchFamily="34" charset="0"/>
              </a:rPr>
            </a:br>
            <a:r>
              <a:rPr lang="en-US" dirty="0">
                <a:latin typeface="+mj-lt"/>
                <a:cs typeface="Arial" panose="020B0604020202020204" pitchFamily="34" charset="0"/>
              </a:rPr>
              <a:t>Since 1985</a:t>
            </a:r>
            <a:r>
              <a:rPr lang="en-US" i="1" dirty="0">
                <a:latin typeface="+mj-lt"/>
              </a:rPr>
              <a:t> </a:t>
            </a:r>
            <a:r>
              <a:rPr lang="en-US" dirty="0">
                <a:latin typeface="+mj-lt"/>
                <a:cs typeface="Arial" panose="020B0604020202020204" pitchFamily="34" charset="0"/>
              </a:rPr>
              <a:t>more than</a:t>
            </a:r>
            <a:r>
              <a:rPr lang="en-US" i="1" dirty="0">
                <a:latin typeface="+mj-lt"/>
                <a:cs typeface="Arial" panose="020B0604020202020204" pitchFamily="34" charset="0"/>
              </a:rPr>
              <a:t> </a:t>
            </a:r>
            <a:r>
              <a:rPr lang="en-US" b="1" dirty="0">
                <a:solidFill>
                  <a:srgbClr val="00AFD7"/>
                </a:solidFill>
                <a:latin typeface="+mj-lt"/>
                <a:cs typeface="Arial" panose="020B0604020202020204" pitchFamily="34" charset="0"/>
              </a:rPr>
              <a:t>1,700 families </a:t>
            </a:r>
            <a:br>
              <a:rPr lang="en-US" b="1" dirty="0">
                <a:latin typeface="+mj-lt"/>
                <a:cs typeface="Arial" panose="020B0604020202020204" pitchFamily="34" charset="0"/>
              </a:rPr>
            </a:br>
            <a:r>
              <a:rPr lang="en-US" dirty="0">
                <a:latin typeface="+mj-lt"/>
                <a:cs typeface="Arial" panose="020B0604020202020204" pitchFamily="34" charset="0"/>
              </a:rPr>
              <a:t>have bought homes in </a:t>
            </a:r>
            <a:r>
              <a:rPr lang="en-US" b="1" dirty="0">
                <a:solidFill>
                  <a:schemeClr val="tx2"/>
                </a:solidFill>
                <a:latin typeface="+mj-lt"/>
              </a:rPr>
              <a:t>77</a:t>
            </a:r>
            <a:r>
              <a:rPr lang="en-US" b="1" dirty="0">
                <a:solidFill>
                  <a:schemeClr val="tx2"/>
                </a:solidFill>
                <a:latin typeface="+mj-lt"/>
                <a:cs typeface="Arial" panose="020B0604020202020204" pitchFamily="34" charset="0"/>
              </a:rPr>
              <a:t> cities</a:t>
            </a:r>
            <a:r>
              <a:rPr lang="en-US" b="1" dirty="0">
                <a:solidFill>
                  <a:srgbClr val="00AFD7"/>
                </a:solidFill>
                <a:latin typeface="+mj-lt"/>
                <a:cs typeface="Arial" panose="020B0604020202020204" pitchFamily="34" charset="0"/>
              </a:rPr>
              <a:t> </a:t>
            </a:r>
            <a:br>
              <a:rPr lang="en-US" b="1" dirty="0">
                <a:latin typeface="+mj-lt"/>
                <a:cs typeface="Arial" panose="020B0604020202020204" pitchFamily="34" charset="0"/>
              </a:rPr>
            </a:br>
            <a:r>
              <a:rPr lang="en-US" dirty="0">
                <a:latin typeface="+mj-lt"/>
                <a:cs typeface="Arial" panose="020B0604020202020204" pitchFamily="34" charset="0"/>
              </a:rPr>
              <a:t>across the 7-county metro area</a:t>
            </a:r>
          </a:p>
          <a:p>
            <a:pPr marL="0" indent="0">
              <a:buNone/>
            </a:pPr>
            <a:endParaRPr lang="en-US" dirty="0">
              <a:latin typeface="+mj-lt"/>
              <a:cs typeface="Arial" panose="020B0604020202020204" pitchFamily="34" charset="0"/>
            </a:endParaRPr>
          </a:p>
        </p:txBody>
      </p:sp>
      <p:pic>
        <p:nvPicPr>
          <p:cNvPr id="15" name="Picture 14">
            <a:extLst>
              <a:ext uri="{FF2B5EF4-FFF2-40B4-BE49-F238E27FC236}">
                <a16:creationId xmlns:a16="http://schemas.microsoft.com/office/drawing/2014/main" id="{BEBA337A-E1F3-43C5-CAF2-F2F422AE9543}"/>
              </a:ext>
            </a:extLst>
          </p:cNvPr>
          <p:cNvPicPr>
            <a:picLocks noChangeAspect="1"/>
          </p:cNvPicPr>
          <p:nvPr/>
        </p:nvPicPr>
        <p:blipFill>
          <a:blip r:embed="rId3" cstate="screen">
            <a:extLst>
              <a:ext uri="{28A0092B-C50C-407E-A947-70E740481C1C}">
                <a14:useLocalDpi xmlns:a14="http://schemas.microsoft.com/office/drawing/2010/main"/>
              </a:ext>
            </a:extLst>
          </a:blip>
          <a:srcRect l="7019" r="7019"/>
          <a:stretch/>
        </p:blipFill>
        <p:spPr>
          <a:xfrm>
            <a:off x="5845075" y="232753"/>
            <a:ext cx="5817219" cy="5284667"/>
          </a:xfrm>
          <a:prstGeom prst="rect">
            <a:avLst/>
          </a:prstGeom>
        </p:spPr>
      </p:pic>
    </p:spTree>
    <p:extLst>
      <p:ext uri="{BB962C8B-B14F-4D97-AF65-F5344CB8AC3E}">
        <p14:creationId xmlns:p14="http://schemas.microsoft.com/office/powerpoint/2010/main" val="3732766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0999214A-1660-A0A9-DE18-6E296E48FF44}"/>
              </a:ext>
            </a:extLst>
          </p:cNvPr>
          <p:cNvSpPr txBox="1"/>
          <p:nvPr/>
        </p:nvSpPr>
        <p:spPr>
          <a:xfrm>
            <a:off x="6290507" y="5531299"/>
            <a:ext cx="3196391" cy="369332"/>
          </a:xfrm>
          <a:prstGeom prst="rect">
            <a:avLst/>
          </a:prstGeom>
          <a:noFill/>
        </p:spPr>
        <p:txBody>
          <a:bodyPr wrap="square">
            <a:spAutoFit/>
          </a:bodyPr>
          <a:lstStyle/>
          <a:p>
            <a:pPr algn="ctr"/>
            <a:r>
              <a:rPr lang="en-US" b="1" dirty="0">
                <a:solidFill>
                  <a:schemeClr val="bg1"/>
                </a:solidFill>
                <a:latin typeface="+mj-lt"/>
                <a:cs typeface="Arial" panose="020B0604020202020204" pitchFamily="34" charset="0"/>
              </a:rPr>
              <a:t>ReStore Home Outlets</a:t>
            </a:r>
            <a:endParaRPr lang="en-US" dirty="0">
              <a:solidFill>
                <a:schemeClr val="bg1"/>
              </a:solidFill>
              <a:latin typeface="+mj-lt"/>
            </a:endParaRPr>
          </a:p>
        </p:txBody>
      </p:sp>
      <p:pic>
        <p:nvPicPr>
          <p:cNvPr id="15" name="Picture 14">
            <a:extLst>
              <a:ext uri="{FF2B5EF4-FFF2-40B4-BE49-F238E27FC236}">
                <a16:creationId xmlns:a16="http://schemas.microsoft.com/office/drawing/2014/main" id="{8C95A5BE-87DC-2DA3-A937-FD2BB3F7BC5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831940" y="1517417"/>
            <a:ext cx="2651760" cy="1765619"/>
          </a:xfrm>
          <a:prstGeom prst="rect">
            <a:avLst/>
          </a:prstGeom>
        </p:spPr>
      </p:pic>
      <p:grpSp>
        <p:nvGrpSpPr>
          <p:cNvPr id="4" name="Group 3">
            <a:extLst>
              <a:ext uri="{FF2B5EF4-FFF2-40B4-BE49-F238E27FC236}">
                <a16:creationId xmlns:a16="http://schemas.microsoft.com/office/drawing/2014/main" id="{351C70BD-00A4-BDFB-385D-B77B693A665E}"/>
              </a:ext>
            </a:extLst>
          </p:cNvPr>
          <p:cNvGrpSpPr/>
          <p:nvPr/>
        </p:nvGrpSpPr>
        <p:grpSpPr>
          <a:xfrm>
            <a:off x="827465" y="3440577"/>
            <a:ext cx="2651760" cy="462918"/>
            <a:chOff x="827465" y="3311985"/>
            <a:chExt cx="2651760" cy="462918"/>
          </a:xfrm>
        </p:grpSpPr>
        <p:sp>
          <p:nvSpPr>
            <p:cNvPr id="13" name="Rectangle: Rounded Corners 12">
              <a:extLst>
                <a:ext uri="{FF2B5EF4-FFF2-40B4-BE49-F238E27FC236}">
                  <a16:creationId xmlns:a16="http://schemas.microsoft.com/office/drawing/2014/main" id="{542DBE3A-9689-59B6-59FA-A719636F2B47}"/>
                </a:ext>
              </a:extLst>
            </p:cNvPr>
            <p:cNvSpPr/>
            <p:nvPr/>
          </p:nvSpPr>
          <p:spPr>
            <a:xfrm>
              <a:off x="827465" y="3311985"/>
              <a:ext cx="2651760" cy="462918"/>
            </a:xfrm>
            <a:prstGeom prst="roundRect">
              <a:avLst>
                <a:gd name="adj" fmla="val 24460"/>
              </a:avLst>
            </a:prstGeom>
            <a:solidFill>
              <a:srgbClr val="888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latin typeface="+mj-lt"/>
              </a:endParaRPr>
            </a:p>
          </p:txBody>
        </p:sp>
        <p:sp>
          <p:nvSpPr>
            <p:cNvPr id="16" name="TextBox 15">
              <a:extLst>
                <a:ext uri="{FF2B5EF4-FFF2-40B4-BE49-F238E27FC236}">
                  <a16:creationId xmlns:a16="http://schemas.microsoft.com/office/drawing/2014/main" id="{69AE76AE-1760-165F-5817-18F177EE504C}"/>
                </a:ext>
              </a:extLst>
            </p:cNvPr>
            <p:cNvSpPr txBox="1"/>
            <p:nvPr/>
          </p:nvSpPr>
          <p:spPr>
            <a:xfrm>
              <a:off x="827465" y="3358778"/>
              <a:ext cx="2651760" cy="369332"/>
            </a:xfrm>
            <a:prstGeom prst="rect">
              <a:avLst/>
            </a:prstGeom>
            <a:noFill/>
          </p:spPr>
          <p:txBody>
            <a:bodyPr wrap="square">
              <a:spAutoFit/>
            </a:bodyPr>
            <a:lstStyle/>
            <a:p>
              <a:pPr algn="ctr"/>
              <a:r>
                <a:rPr lang="en-US" b="1" dirty="0">
                  <a:solidFill>
                    <a:schemeClr val="bg1"/>
                  </a:solidFill>
                  <a:latin typeface="+mj-lt"/>
                  <a:cs typeface="Arial" panose="020B0604020202020204" pitchFamily="34" charset="0"/>
                </a:rPr>
                <a:t>Traditional builds</a:t>
              </a:r>
              <a:endParaRPr lang="en-US" b="1" dirty="0">
                <a:solidFill>
                  <a:schemeClr val="bg1"/>
                </a:solidFill>
                <a:latin typeface="+mj-lt"/>
              </a:endParaRPr>
            </a:p>
          </p:txBody>
        </p:sp>
      </p:grpSp>
      <p:sp>
        <p:nvSpPr>
          <p:cNvPr id="17" name="TextBox 16">
            <a:extLst>
              <a:ext uri="{FF2B5EF4-FFF2-40B4-BE49-F238E27FC236}">
                <a16:creationId xmlns:a16="http://schemas.microsoft.com/office/drawing/2014/main" id="{0EC6E987-D498-F425-F51B-6056D14D2C80}"/>
              </a:ext>
            </a:extLst>
          </p:cNvPr>
          <p:cNvSpPr txBox="1"/>
          <p:nvPr/>
        </p:nvSpPr>
        <p:spPr>
          <a:xfrm>
            <a:off x="827465" y="4024071"/>
            <a:ext cx="2565478" cy="1477328"/>
          </a:xfrm>
          <a:prstGeom prst="rect">
            <a:avLst/>
          </a:prstGeom>
          <a:noFill/>
        </p:spPr>
        <p:txBody>
          <a:bodyPr wrap="square">
            <a:spAutoFit/>
          </a:bodyPr>
          <a:lstStyle/>
          <a:p>
            <a:pPr marL="115888" indent="-115888">
              <a:buFont typeface="Arial" panose="020B0604020202020204" pitchFamily="34" charset="0"/>
              <a:buChar char="•"/>
            </a:pPr>
            <a:r>
              <a:rPr lang="en-US" sz="1500" b="1" dirty="0">
                <a:solidFill>
                  <a:srgbClr val="888B8D"/>
                </a:solidFill>
                <a:latin typeface="+mj-lt"/>
                <a:cs typeface="Arial" panose="020B0604020202020204" pitchFamily="34" charset="0"/>
              </a:rPr>
              <a:t>Bucket 1: </a:t>
            </a:r>
            <a:r>
              <a:rPr lang="en-US" sz="1500" dirty="0">
                <a:latin typeface="+mj-lt"/>
                <a:cs typeface="Arial" panose="020B0604020202020204" pitchFamily="34" charset="0"/>
              </a:rPr>
              <a:t>Infill and new construction</a:t>
            </a:r>
          </a:p>
          <a:p>
            <a:pPr marL="115888" indent="-115888">
              <a:buFont typeface="Arial" panose="020B0604020202020204" pitchFamily="34" charset="0"/>
              <a:buChar char="•"/>
            </a:pPr>
            <a:r>
              <a:rPr lang="en-US" sz="1500" b="1" dirty="0">
                <a:solidFill>
                  <a:srgbClr val="888B8D"/>
                </a:solidFill>
                <a:latin typeface="+mj-lt"/>
                <a:cs typeface="Arial" panose="020B0604020202020204" pitchFamily="34" charset="0"/>
              </a:rPr>
              <a:t>Bucket 2: </a:t>
            </a:r>
            <a:r>
              <a:rPr lang="en-US" sz="1500" dirty="0">
                <a:latin typeface="+mj-lt"/>
                <a:cs typeface="Arial" panose="020B0604020202020204" pitchFamily="34" charset="0"/>
              </a:rPr>
              <a:t>Rehabs</a:t>
            </a:r>
          </a:p>
          <a:p>
            <a:pPr marL="115888" indent="-115888">
              <a:buFont typeface="Arial" panose="020B0604020202020204" pitchFamily="34" charset="0"/>
              <a:buChar char="•"/>
            </a:pPr>
            <a:r>
              <a:rPr lang="en-US" sz="1500" dirty="0">
                <a:latin typeface="+mj-lt"/>
                <a:cs typeface="Arial" panose="020B0604020202020204" pitchFamily="34" charset="0"/>
              </a:rPr>
              <a:t>Volunteer labor</a:t>
            </a:r>
          </a:p>
          <a:p>
            <a:pPr marL="115888" indent="-115888">
              <a:buFont typeface="Arial" panose="020B0604020202020204" pitchFamily="34" charset="0"/>
              <a:buChar char="•"/>
            </a:pPr>
            <a:r>
              <a:rPr lang="en-US" sz="1500" dirty="0">
                <a:latin typeface="+mj-lt"/>
                <a:cs typeface="Arial" panose="020B0604020202020204" pitchFamily="34" charset="0"/>
              </a:rPr>
              <a:t>Public funding with restrictions</a:t>
            </a:r>
          </a:p>
        </p:txBody>
      </p:sp>
      <p:pic>
        <p:nvPicPr>
          <p:cNvPr id="19" name="Picture 18">
            <a:extLst>
              <a:ext uri="{FF2B5EF4-FFF2-40B4-BE49-F238E27FC236}">
                <a16:creationId xmlns:a16="http://schemas.microsoft.com/office/drawing/2014/main" id="{9E403233-610D-AA3C-4CC2-199CCA651D2E}"/>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3701415" y="1517418"/>
            <a:ext cx="2651760" cy="1765619"/>
          </a:xfrm>
          <a:prstGeom prst="rect">
            <a:avLst/>
          </a:prstGeom>
        </p:spPr>
      </p:pic>
      <p:grpSp>
        <p:nvGrpSpPr>
          <p:cNvPr id="5" name="Group 4">
            <a:extLst>
              <a:ext uri="{FF2B5EF4-FFF2-40B4-BE49-F238E27FC236}">
                <a16:creationId xmlns:a16="http://schemas.microsoft.com/office/drawing/2014/main" id="{90926E74-358B-43F7-AA96-7500A7B1891D}"/>
              </a:ext>
            </a:extLst>
          </p:cNvPr>
          <p:cNvGrpSpPr/>
          <p:nvPr/>
        </p:nvGrpSpPr>
        <p:grpSpPr>
          <a:xfrm>
            <a:off x="3696940" y="3440577"/>
            <a:ext cx="2651760" cy="462918"/>
            <a:chOff x="3696940" y="3311985"/>
            <a:chExt cx="2651760" cy="462918"/>
          </a:xfrm>
        </p:grpSpPr>
        <p:sp>
          <p:nvSpPr>
            <p:cNvPr id="18" name="Rectangle: Rounded Corners 17">
              <a:extLst>
                <a:ext uri="{FF2B5EF4-FFF2-40B4-BE49-F238E27FC236}">
                  <a16:creationId xmlns:a16="http://schemas.microsoft.com/office/drawing/2014/main" id="{58317ED9-8625-D690-E887-2B62D19C74D2}"/>
                </a:ext>
              </a:extLst>
            </p:cNvPr>
            <p:cNvSpPr/>
            <p:nvPr/>
          </p:nvSpPr>
          <p:spPr>
            <a:xfrm>
              <a:off x="3696940" y="3311985"/>
              <a:ext cx="2651760" cy="462918"/>
            </a:xfrm>
            <a:prstGeom prst="roundRect">
              <a:avLst>
                <a:gd name="adj" fmla="val 244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0" name="TextBox 19">
              <a:extLst>
                <a:ext uri="{FF2B5EF4-FFF2-40B4-BE49-F238E27FC236}">
                  <a16:creationId xmlns:a16="http://schemas.microsoft.com/office/drawing/2014/main" id="{3C5176B9-681B-647C-140D-AA5836C97758}"/>
                </a:ext>
              </a:extLst>
            </p:cNvPr>
            <p:cNvSpPr txBox="1"/>
            <p:nvPr/>
          </p:nvSpPr>
          <p:spPr>
            <a:xfrm>
              <a:off x="3696940" y="3358778"/>
              <a:ext cx="2651760" cy="369332"/>
            </a:xfrm>
            <a:prstGeom prst="rect">
              <a:avLst/>
            </a:prstGeom>
            <a:noFill/>
          </p:spPr>
          <p:txBody>
            <a:bodyPr wrap="square">
              <a:spAutoFit/>
            </a:bodyPr>
            <a:lstStyle/>
            <a:p>
              <a:pPr algn="ctr"/>
              <a:r>
                <a:rPr lang="en-US" b="1" dirty="0">
                  <a:solidFill>
                    <a:schemeClr val="bg1"/>
                  </a:solidFill>
                  <a:latin typeface="+mj-lt"/>
                  <a:cs typeface="Arial" panose="020B0604020202020204" pitchFamily="34" charset="0"/>
                </a:rPr>
                <a:t>Next Generation</a:t>
              </a:r>
              <a:endParaRPr lang="en-US" b="1" dirty="0">
                <a:solidFill>
                  <a:schemeClr val="bg1"/>
                </a:solidFill>
                <a:latin typeface="+mj-lt"/>
              </a:endParaRPr>
            </a:p>
          </p:txBody>
        </p:sp>
      </p:grpSp>
      <p:sp>
        <p:nvSpPr>
          <p:cNvPr id="21" name="TextBox 20">
            <a:extLst>
              <a:ext uri="{FF2B5EF4-FFF2-40B4-BE49-F238E27FC236}">
                <a16:creationId xmlns:a16="http://schemas.microsoft.com/office/drawing/2014/main" id="{EDEF4EBD-B308-100E-5E7F-11BBED05D4B8}"/>
              </a:ext>
            </a:extLst>
          </p:cNvPr>
          <p:cNvSpPr txBox="1"/>
          <p:nvPr/>
        </p:nvSpPr>
        <p:spPr>
          <a:xfrm>
            <a:off x="3696940" y="4024071"/>
            <a:ext cx="2565478" cy="1708160"/>
          </a:xfrm>
          <a:prstGeom prst="rect">
            <a:avLst/>
          </a:prstGeom>
          <a:noFill/>
        </p:spPr>
        <p:txBody>
          <a:bodyPr wrap="square">
            <a:spAutoFit/>
          </a:bodyPr>
          <a:lstStyle/>
          <a:p>
            <a:pPr marL="166688"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chemeClr val="accent3"/>
                </a:solidFill>
                <a:effectLst/>
                <a:uLnTx/>
                <a:uFillTx/>
                <a:latin typeface="+mj-lt"/>
                <a:ea typeface="+mn-ea"/>
                <a:cs typeface="+mn-cs"/>
              </a:rPr>
              <a:t>Bucket 2:</a:t>
            </a:r>
            <a:r>
              <a:rPr kumimoji="0" lang="en-US" sz="1500" b="1" i="0" u="none" strike="noStrike" kern="1200" cap="none" spc="0" normalizeH="0" baseline="0" noProof="0" dirty="0">
                <a:ln>
                  <a:noFill/>
                </a:ln>
                <a:solidFill>
                  <a:srgbClr val="FF671F"/>
                </a:solidFill>
                <a:effectLst/>
                <a:uLnTx/>
                <a:uFillTx/>
                <a:latin typeface="+mj-lt"/>
                <a:ea typeface="+mn-ea"/>
                <a:cs typeface="+mn-cs"/>
              </a:rPr>
              <a:t> </a:t>
            </a:r>
            <a:r>
              <a:rPr kumimoji="0" lang="en-US" sz="1500" b="0" i="0" u="none" strike="noStrike" kern="1200" cap="none" spc="0" normalizeH="0" baseline="0" noProof="0" dirty="0">
                <a:ln>
                  <a:noFill/>
                </a:ln>
                <a:solidFill>
                  <a:srgbClr val="000000"/>
                </a:solidFill>
                <a:effectLst/>
                <a:uLnTx/>
                <a:uFillTx/>
                <a:latin typeface="+mj-lt"/>
                <a:ea typeface="+mn-ea"/>
                <a:cs typeface="+mn-cs"/>
              </a:rPr>
              <a:t>Habitat homeowner sells home back to Habitat to resell</a:t>
            </a:r>
          </a:p>
          <a:p>
            <a:pPr marL="166688"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mj-lt"/>
                <a:ea typeface="+mn-ea"/>
                <a:cs typeface="+mn-cs"/>
              </a:rPr>
              <a:t>New flooring, trim, paint and appliances by Habitat </a:t>
            </a:r>
          </a:p>
          <a:p>
            <a:pPr marL="166688"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mj-lt"/>
                <a:ea typeface="+mn-ea"/>
                <a:cs typeface="+mn-cs"/>
              </a:rPr>
              <a:t>Cost effective, time efficient </a:t>
            </a:r>
          </a:p>
        </p:txBody>
      </p:sp>
      <p:grpSp>
        <p:nvGrpSpPr>
          <p:cNvPr id="6" name="Group 5">
            <a:extLst>
              <a:ext uri="{FF2B5EF4-FFF2-40B4-BE49-F238E27FC236}">
                <a16:creationId xmlns:a16="http://schemas.microsoft.com/office/drawing/2014/main" id="{49C7C705-1D45-0A4D-BBFA-3E1B84AB8F3F}"/>
              </a:ext>
            </a:extLst>
          </p:cNvPr>
          <p:cNvGrpSpPr/>
          <p:nvPr/>
        </p:nvGrpSpPr>
        <p:grpSpPr>
          <a:xfrm>
            <a:off x="6561940" y="3440577"/>
            <a:ext cx="2651760" cy="462918"/>
            <a:chOff x="6561940" y="3311985"/>
            <a:chExt cx="2651760" cy="462918"/>
          </a:xfrm>
        </p:grpSpPr>
        <p:sp>
          <p:nvSpPr>
            <p:cNvPr id="22" name="Rectangle: Rounded Corners 21">
              <a:extLst>
                <a:ext uri="{FF2B5EF4-FFF2-40B4-BE49-F238E27FC236}">
                  <a16:creationId xmlns:a16="http://schemas.microsoft.com/office/drawing/2014/main" id="{D9E1A238-96EC-3475-9BFD-8C15D430F3D3}"/>
                </a:ext>
              </a:extLst>
            </p:cNvPr>
            <p:cNvSpPr/>
            <p:nvPr/>
          </p:nvSpPr>
          <p:spPr>
            <a:xfrm>
              <a:off x="6561940" y="3311985"/>
              <a:ext cx="2651760" cy="462918"/>
            </a:xfrm>
            <a:prstGeom prst="roundRect">
              <a:avLst>
                <a:gd name="adj" fmla="val 2446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3" name="TextBox 22">
              <a:extLst>
                <a:ext uri="{FF2B5EF4-FFF2-40B4-BE49-F238E27FC236}">
                  <a16:creationId xmlns:a16="http://schemas.microsoft.com/office/drawing/2014/main" id="{79F51135-F5B9-61E8-34B9-44F1232254CD}"/>
                </a:ext>
              </a:extLst>
            </p:cNvPr>
            <p:cNvSpPr txBox="1"/>
            <p:nvPr/>
          </p:nvSpPr>
          <p:spPr>
            <a:xfrm>
              <a:off x="6561940" y="3358778"/>
              <a:ext cx="2651760" cy="369332"/>
            </a:xfrm>
            <a:prstGeom prst="rect">
              <a:avLst/>
            </a:prstGeom>
            <a:noFill/>
          </p:spPr>
          <p:txBody>
            <a:bodyPr wrap="square">
              <a:spAutoFit/>
            </a:bodyPr>
            <a:lstStyle/>
            <a:p>
              <a:pPr algn="ctr"/>
              <a:r>
                <a:rPr lang="en-US" b="1" dirty="0">
                  <a:solidFill>
                    <a:schemeClr val="bg1"/>
                  </a:solidFill>
                  <a:latin typeface="+mj-lt"/>
                  <a:cs typeface="Arial" panose="020B0604020202020204" pitchFamily="34" charset="0"/>
                </a:rPr>
                <a:t>Buy and rehab</a:t>
              </a:r>
              <a:endParaRPr lang="en-US" b="1" dirty="0">
                <a:solidFill>
                  <a:schemeClr val="bg1"/>
                </a:solidFill>
                <a:latin typeface="+mj-lt"/>
              </a:endParaRPr>
            </a:p>
          </p:txBody>
        </p:sp>
      </p:grpSp>
      <p:sp>
        <p:nvSpPr>
          <p:cNvPr id="24" name="TextBox 23">
            <a:extLst>
              <a:ext uri="{FF2B5EF4-FFF2-40B4-BE49-F238E27FC236}">
                <a16:creationId xmlns:a16="http://schemas.microsoft.com/office/drawing/2014/main" id="{76966A6D-7027-95A0-891B-7694570EAA81}"/>
              </a:ext>
            </a:extLst>
          </p:cNvPr>
          <p:cNvSpPr txBox="1"/>
          <p:nvPr/>
        </p:nvSpPr>
        <p:spPr>
          <a:xfrm>
            <a:off x="6561940" y="4024071"/>
            <a:ext cx="2565478" cy="1938992"/>
          </a:xfrm>
          <a:prstGeom prst="rect">
            <a:avLst/>
          </a:prstGeom>
          <a:noFill/>
        </p:spPr>
        <p:txBody>
          <a:bodyPr wrap="square">
            <a:spAutoFit/>
          </a:bodyPr>
          <a:lstStyle/>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chemeClr val="tx2"/>
                </a:solidFill>
                <a:effectLst/>
                <a:uLnTx/>
                <a:uFillTx/>
                <a:latin typeface="+mj-lt"/>
                <a:ea typeface="+mn-ea"/>
                <a:cs typeface="+mn-cs"/>
              </a:rPr>
              <a:t>Bucket 3:</a:t>
            </a:r>
            <a:r>
              <a:rPr kumimoji="0" lang="en-US" sz="1500" b="1" i="0" u="none" strike="noStrike" kern="1200" cap="none" spc="0" normalizeH="0" baseline="0" noProof="0" dirty="0">
                <a:ln>
                  <a:noFill/>
                </a:ln>
                <a:solidFill>
                  <a:srgbClr val="00AFD7"/>
                </a:solidFill>
                <a:effectLst/>
                <a:uLnTx/>
                <a:uFillTx/>
                <a:latin typeface="+mj-lt"/>
                <a:ea typeface="+mn-ea"/>
                <a:cs typeface="+mn-cs"/>
              </a:rPr>
              <a:t> </a:t>
            </a:r>
            <a:r>
              <a:rPr lang="en-US" sz="1500" dirty="0">
                <a:solidFill>
                  <a:srgbClr val="000000"/>
                </a:solidFill>
                <a:latin typeface="+mj-lt"/>
              </a:rPr>
              <a:t>Innovative</a:t>
            </a:r>
            <a:r>
              <a:rPr kumimoji="0" lang="en-US" sz="1500" b="0" i="0" u="none" strike="noStrike" kern="1200" cap="none" spc="0" normalizeH="0" baseline="0" noProof="0" dirty="0">
                <a:ln>
                  <a:noFill/>
                </a:ln>
                <a:solidFill>
                  <a:srgbClr val="000000"/>
                </a:solidFill>
                <a:effectLst/>
                <a:uLnTx/>
                <a:uFillTx/>
                <a:latin typeface="+mj-lt"/>
                <a:ea typeface="+mn-ea"/>
                <a:cs typeface="+mn-cs"/>
              </a:rPr>
              <a:t> partnerships with cities and counties and </a:t>
            </a:r>
            <a:br>
              <a:rPr kumimoji="0" lang="en-US" sz="1500" b="0" i="0" u="none" strike="noStrike" kern="1200" cap="none" spc="0" normalizeH="0" baseline="0" noProof="0" dirty="0">
                <a:ln>
                  <a:noFill/>
                </a:ln>
                <a:solidFill>
                  <a:srgbClr val="000000"/>
                </a:solidFill>
                <a:effectLst/>
                <a:uLnTx/>
                <a:uFillTx/>
                <a:latin typeface="+mj-lt"/>
                <a:ea typeface="+mn-ea"/>
                <a:cs typeface="+mn-cs"/>
              </a:rPr>
            </a:br>
            <a:r>
              <a:rPr kumimoji="0" lang="en-US" sz="1500" b="0" i="0" u="none" strike="noStrike" kern="1200" cap="none" spc="0" normalizeH="0" baseline="0" noProof="0" dirty="0">
                <a:ln>
                  <a:noFill/>
                </a:ln>
                <a:solidFill>
                  <a:srgbClr val="000000"/>
                </a:solidFill>
                <a:effectLst/>
                <a:uLnTx/>
                <a:uFillTx/>
                <a:latin typeface="+mj-lt"/>
                <a:ea typeface="+mn-ea"/>
                <a:cs typeface="+mn-cs"/>
              </a:rPr>
              <a:t>investor-owned homes</a:t>
            </a:r>
          </a:p>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mj-lt"/>
                <a:ea typeface="+mn-ea"/>
                <a:cs typeface="+mn-cs"/>
              </a:rPr>
              <a:t>Moderate rehab</a:t>
            </a:r>
          </a:p>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mj-lt"/>
                <a:ea typeface="+mn-ea"/>
                <a:cs typeface="+mn-cs"/>
              </a:rPr>
              <a:t>Quick turnaround with  subcontractors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mj-lt"/>
              <a:ea typeface="+mn-ea"/>
              <a:cs typeface="+mn-cs"/>
            </a:endParaRPr>
          </a:p>
        </p:txBody>
      </p:sp>
      <p:pic>
        <p:nvPicPr>
          <p:cNvPr id="25" name="Picture 24">
            <a:extLst>
              <a:ext uri="{FF2B5EF4-FFF2-40B4-BE49-F238E27FC236}">
                <a16:creationId xmlns:a16="http://schemas.microsoft.com/office/drawing/2014/main" id="{E602FD83-32DE-80C6-45BE-36414FE786C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381603" y="1517416"/>
            <a:ext cx="2172222" cy="1765619"/>
          </a:xfrm>
          <a:prstGeom prst="rect">
            <a:avLst/>
          </a:prstGeom>
        </p:spPr>
      </p:pic>
      <p:grpSp>
        <p:nvGrpSpPr>
          <p:cNvPr id="7" name="Group 6">
            <a:extLst>
              <a:ext uri="{FF2B5EF4-FFF2-40B4-BE49-F238E27FC236}">
                <a16:creationId xmlns:a16="http://schemas.microsoft.com/office/drawing/2014/main" id="{A55844A1-C2CC-9183-575B-0847787512D2}"/>
              </a:ext>
            </a:extLst>
          </p:cNvPr>
          <p:cNvGrpSpPr/>
          <p:nvPr/>
        </p:nvGrpSpPr>
        <p:grpSpPr>
          <a:xfrm>
            <a:off x="9376294" y="3440577"/>
            <a:ext cx="2177531" cy="462918"/>
            <a:chOff x="9376294" y="3311985"/>
            <a:chExt cx="2177531" cy="462918"/>
          </a:xfrm>
        </p:grpSpPr>
        <p:sp>
          <p:nvSpPr>
            <p:cNvPr id="26" name="Rectangle: Rounded Corners 25">
              <a:extLst>
                <a:ext uri="{FF2B5EF4-FFF2-40B4-BE49-F238E27FC236}">
                  <a16:creationId xmlns:a16="http://schemas.microsoft.com/office/drawing/2014/main" id="{95DA3D82-B897-9ECA-A62D-0C4FC2858038}"/>
                </a:ext>
              </a:extLst>
            </p:cNvPr>
            <p:cNvSpPr/>
            <p:nvPr/>
          </p:nvSpPr>
          <p:spPr>
            <a:xfrm>
              <a:off x="9376294" y="3311985"/>
              <a:ext cx="2177531" cy="462918"/>
            </a:xfrm>
            <a:prstGeom prst="roundRect">
              <a:avLst>
                <a:gd name="adj" fmla="val 2446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7" name="TextBox 26">
              <a:extLst>
                <a:ext uri="{FF2B5EF4-FFF2-40B4-BE49-F238E27FC236}">
                  <a16:creationId xmlns:a16="http://schemas.microsoft.com/office/drawing/2014/main" id="{B0DB116C-E34E-9BBD-7F63-3F593F78C66C}"/>
                </a:ext>
              </a:extLst>
            </p:cNvPr>
            <p:cNvSpPr txBox="1"/>
            <p:nvPr/>
          </p:nvSpPr>
          <p:spPr>
            <a:xfrm>
              <a:off x="9376294" y="3358778"/>
              <a:ext cx="2177531" cy="369332"/>
            </a:xfrm>
            <a:prstGeom prst="rect">
              <a:avLst/>
            </a:prstGeom>
            <a:noFill/>
          </p:spPr>
          <p:txBody>
            <a:bodyPr wrap="square">
              <a:spAutoFit/>
            </a:bodyPr>
            <a:lstStyle/>
            <a:p>
              <a:pPr algn="ctr"/>
              <a:r>
                <a:rPr lang="en-US" b="1" dirty="0">
                  <a:solidFill>
                    <a:schemeClr val="bg1"/>
                  </a:solidFill>
                  <a:latin typeface="+mj-lt"/>
                  <a:cs typeface="Arial" panose="020B0604020202020204" pitchFamily="34" charset="0"/>
                </a:rPr>
                <a:t>Open market</a:t>
              </a:r>
              <a:endParaRPr lang="en-US" b="1" dirty="0">
                <a:solidFill>
                  <a:schemeClr val="bg1"/>
                </a:solidFill>
                <a:latin typeface="+mj-lt"/>
              </a:endParaRPr>
            </a:p>
          </p:txBody>
        </p:sp>
      </p:grpSp>
      <p:sp>
        <p:nvSpPr>
          <p:cNvPr id="28" name="TextBox 27">
            <a:extLst>
              <a:ext uri="{FF2B5EF4-FFF2-40B4-BE49-F238E27FC236}">
                <a16:creationId xmlns:a16="http://schemas.microsoft.com/office/drawing/2014/main" id="{1F0B099F-4600-AFA1-C934-031C9B986477}"/>
              </a:ext>
            </a:extLst>
          </p:cNvPr>
          <p:cNvSpPr txBox="1"/>
          <p:nvPr/>
        </p:nvSpPr>
        <p:spPr>
          <a:xfrm>
            <a:off x="9376294" y="4029534"/>
            <a:ext cx="2743200" cy="140038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500" i="0" u="none" strike="noStrike" kern="1200" cap="none" spc="0" normalizeH="0" baseline="0" noProof="0" dirty="0">
                <a:ln>
                  <a:noFill/>
                </a:ln>
                <a:effectLst/>
                <a:uLnTx/>
                <a:uFillTx/>
                <a:latin typeface="+mj-lt"/>
                <a:ea typeface="+mn-ea"/>
                <a:cs typeface="+mn-cs"/>
              </a:rPr>
              <a:t>Habitat never owns home</a:t>
            </a:r>
            <a:br>
              <a:rPr kumimoji="0" lang="en-US" sz="1500" i="0" u="none" strike="noStrike" kern="1200" cap="none" spc="0" normalizeH="0" baseline="0" noProof="0" dirty="0">
                <a:ln>
                  <a:noFill/>
                </a:ln>
                <a:effectLst/>
                <a:uLnTx/>
                <a:uFillTx/>
                <a:latin typeface="+mj-lt"/>
                <a:ea typeface="+mn-ea"/>
                <a:cs typeface="+mn-cs"/>
              </a:rPr>
            </a:br>
            <a:endParaRPr kumimoji="0" lang="en-US" sz="1000" i="0" u="none" strike="noStrike" kern="1200" cap="none" spc="0" normalizeH="0" baseline="0" noProof="0" dirty="0">
              <a:ln>
                <a:noFill/>
              </a:ln>
              <a:effectLst/>
              <a:uLnTx/>
              <a:uFillTx/>
              <a:latin typeface="+mj-lt"/>
              <a:ea typeface="+mn-ea"/>
              <a:cs typeface="+mn-cs"/>
            </a:endParaRPr>
          </a:p>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chemeClr val="bg2"/>
                </a:solidFill>
                <a:effectLst/>
                <a:uLnTx/>
                <a:uFillTx/>
                <a:latin typeface="+mj-lt"/>
                <a:ea typeface="+mn-ea"/>
                <a:cs typeface="+mn-cs"/>
              </a:rPr>
              <a:t>Bucket 5:</a:t>
            </a:r>
            <a:r>
              <a:rPr kumimoji="0" lang="en-US" sz="1500" b="1" i="0" u="none" strike="noStrike" kern="1200" cap="none" spc="0" normalizeH="0" baseline="0" noProof="0" dirty="0">
                <a:ln>
                  <a:noFill/>
                </a:ln>
                <a:solidFill>
                  <a:srgbClr val="C4D600"/>
                </a:solidFill>
                <a:effectLst/>
                <a:uLnTx/>
                <a:uFillTx/>
                <a:latin typeface="+mj-lt"/>
                <a:ea typeface="+mn-ea"/>
                <a:cs typeface="+mn-cs"/>
              </a:rPr>
              <a:t> </a:t>
            </a:r>
            <a:r>
              <a:rPr kumimoji="0" lang="en-US" sz="1500" b="0" i="0" u="none" strike="noStrike" kern="1200" cap="none" spc="0" normalizeH="0" baseline="0" noProof="0" dirty="0">
                <a:ln>
                  <a:noFill/>
                </a:ln>
                <a:solidFill>
                  <a:srgbClr val="000000"/>
                </a:solidFill>
                <a:effectLst/>
                <a:uLnTx/>
                <a:uFillTx/>
                <a:latin typeface="+mj-lt"/>
                <a:ea typeface="+mn-ea"/>
                <a:cs typeface="+mn-cs"/>
              </a:rPr>
              <a:t>Homebuyer purchase utilizing Habitat financing and programming</a:t>
            </a:r>
          </a:p>
          <a:p>
            <a:pPr marR="0" lvl="0" algn="l" defTabSz="914400" rtl="0" eaLnBrk="1" fontAlgn="auto" latinLnBrk="0" hangingPunct="1">
              <a:lnSpc>
                <a:spcPct val="100000"/>
              </a:lnSpc>
              <a:spcBef>
                <a:spcPts val="0"/>
              </a:spcBef>
              <a:spcAft>
                <a:spcPts val="0"/>
              </a:spcAft>
              <a:buClrTx/>
              <a:buSzTx/>
              <a:tabLst/>
              <a:defRPr/>
            </a:pPr>
            <a:endParaRPr kumimoji="0" lang="en-US" sz="1500" b="0" i="0" u="none" strike="noStrike" kern="1200" cap="none" spc="0" normalizeH="0" baseline="0" noProof="0" dirty="0">
              <a:ln>
                <a:noFill/>
              </a:ln>
              <a:solidFill>
                <a:srgbClr val="000000"/>
              </a:solidFill>
              <a:effectLst/>
              <a:uLnTx/>
              <a:uFillTx/>
              <a:latin typeface="+mj-lt"/>
              <a:ea typeface="+mn-ea"/>
              <a:cs typeface="+mn-cs"/>
            </a:endParaRPr>
          </a:p>
        </p:txBody>
      </p:sp>
      <p:pic>
        <p:nvPicPr>
          <p:cNvPr id="37" name="Picture 36">
            <a:extLst>
              <a:ext uri="{FF2B5EF4-FFF2-40B4-BE49-F238E27FC236}">
                <a16:creationId xmlns:a16="http://schemas.microsoft.com/office/drawing/2014/main" id="{DE1D9082-CCBF-13B6-338E-452B2773FB8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70890" y="1517416"/>
            <a:ext cx="2651760" cy="1773412"/>
          </a:xfrm>
          <a:prstGeom prst="rect">
            <a:avLst/>
          </a:prstGeom>
        </p:spPr>
      </p:pic>
      <p:sp>
        <p:nvSpPr>
          <p:cNvPr id="3" name="TextBox 2">
            <a:extLst>
              <a:ext uri="{FF2B5EF4-FFF2-40B4-BE49-F238E27FC236}">
                <a16:creationId xmlns:a16="http://schemas.microsoft.com/office/drawing/2014/main" id="{60038E9B-5E49-FAC2-764F-922898969B8F}"/>
              </a:ext>
            </a:extLst>
          </p:cNvPr>
          <p:cNvSpPr txBox="1"/>
          <p:nvPr/>
        </p:nvSpPr>
        <p:spPr>
          <a:xfrm>
            <a:off x="911703" y="5865449"/>
            <a:ext cx="10368594" cy="276999"/>
          </a:xfrm>
          <a:prstGeom prst="rect">
            <a:avLst/>
          </a:prstGeom>
          <a:noFill/>
        </p:spPr>
        <p:txBody>
          <a:bodyPr wrap="square">
            <a:spAutoFit/>
          </a:bodyPr>
          <a:lstStyle/>
          <a:p>
            <a:pPr algn="ctr"/>
            <a:r>
              <a:rPr lang="en-US" sz="1200" dirty="0">
                <a:effectLst/>
                <a:latin typeface="+mj-lt"/>
                <a:cs typeface="Arial" panose="020B0604020202020204" pitchFamily="34" charset="0"/>
              </a:rPr>
              <a:t>All Habitat mortgages are provided by TCHFH Lending, Inc., a wholly-owned nonprofit mortgage lending subsidiary of Twin Cities Habitat for Humanity. </a:t>
            </a:r>
            <a:endParaRPr lang="en-US" sz="1400" dirty="0">
              <a:effectLst/>
              <a:latin typeface="+mj-lt"/>
              <a:cs typeface="Arial" panose="020B0604020202020204" pitchFamily="34" charset="0"/>
            </a:endParaRPr>
          </a:p>
        </p:txBody>
      </p:sp>
      <p:sp>
        <p:nvSpPr>
          <p:cNvPr id="2" name="Title 1">
            <a:extLst>
              <a:ext uri="{FF2B5EF4-FFF2-40B4-BE49-F238E27FC236}">
                <a16:creationId xmlns:a16="http://schemas.microsoft.com/office/drawing/2014/main" id="{116B899C-589A-71C1-67B6-BE18BAC38DFB}"/>
              </a:ext>
            </a:extLst>
          </p:cNvPr>
          <p:cNvSpPr>
            <a:spLocks noGrp="1"/>
          </p:cNvSpPr>
          <p:nvPr>
            <p:ph type="title"/>
          </p:nvPr>
        </p:nvSpPr>
        <p:spPr/>
        <p:txBody>
          <a:bodyPr/>
          <a:lstStyle/>
          <a:p>
            <a:r>
              <a:rPr lang="en-US" dirty="0"/>
              <a:t>Habitat home choices</a:t>
            </a:r>
          </a:p>
        </p:txBody>
      </p:sp>
    </p:spTree>
    <p:extLst>
      <p:ext uri="{BB962C8B-B14F-4D97-AF65-F5344CB8AC3E}">
        <p14:creationId xmlns:p14="http://schemas.microsoft.com/office/powerpoint/2010/main" val="1124460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6773DD-7511-5D93-A051-01B6EBE0E7CA}"/>
              </a:ext>
            </a:extLst>
          </p:cNvPr>
          <p:cNvSpPr txBox="1"/>
          <p:nvPr/>
        </p:nvSpPr>
        <p:spPr>
          <a:xfrm>
            <a:off x="1628421" y="1860772"/>
            <a:ext cx="3262702" cy="3299365"/>
          </a:xfrm>
          <a:prstGeom prst="rect">
            <a:avLst/>
          </a:prstGeom>
          <a:noFill/>
        </p:spPr>
        <p:txBody>
          <a:bodyPr wrap="square">
            <a:spAutoFit/>
          </a:bodyPr>
          <a:lstStyle/>
          <a:p>
            <a:pPr marL="0" indent="0">
              <a:lnSpc>
                <a:spcPct val="80000"/>
              </a:lnSpc>
              <a:spcBef>
                <a:spcPts val="600"/>
              </a:spcBef>
              <a:buFont typeface="Arial" panose="020B0604020202020204" pitchFamily="34" charset="0"/>
              <a:buNone/>
            </a:pPr>
            <a:r>
              <a:rPr lang="en-US" sz="2800" b="1" dirty="0">
                <a:solidFill>
                  <a:srgbClr val="00AFD7"/>
                </a:solidFill>
                <a:latin typeface="+mj-lt"/>
                <a:cs typeface="Arial" panose="020B0604020202020204" pitchFamily="34" charset="0"/>
              </a:rPr>
              <a:t>$54,620</a:t>
            </a:r>
          </a:p>
          <a:p>
            <a:pPr marL="0" indent="0">
              <a:lnSpc>
                <a:spcPct val="80000"/>
              </a:lnSpc>
              <a:spcBef>
                <a:spcPts val="0"/>
              </a:spcBef>
              <a:buFont typeface="Arial" panose="020B0604020202020204" pitchFamily="34" charset="0"/>
              <a:buNone/>
            </a:pPr>
            <a:r>
              <a:rPr lang="en-US" sz="1800" b="1" dirty="0">
                <a:latin typeface="+mj-lt"/>
                <a:cs typeface="Arial" panose="020B0604020202020204" pitchFamily="34" charset="0"/>
              </a:rPr>
              <a:t>Average household income</a:t>
            </a:r>
            <a:br>
              <a:rPr lang="en-US" sz="1800" b="1" dirty="0">
                <a:latin typeface="+mj-lt"/>
                <a:cs typeface="Arial" panose="020B0604020202020204" pitchFamily="34" charset="0"/>
              </a:rPr>
            </a:br>
            <a:endParaRPr lang="en-US" sz="1200" dirty="0">
              <a:latin typeface="+mj-lt"/>
              <a:cs typeface="Arial" panose="020B0604020202020204" pitchFamily="34" charset="0"/>
            </a:endParaRPr>
          </a:p>
          <a:p>
            <a:pPr>
              <a:spcBef>
                <a:spcPts val="0"/>
              </a:spcBef>
            </a:pPr>
            <a:r>
              <a:rPr lang="en-US" i="1" dirty="0">
                <a:latin typeface="+mj-lt"/>
                <a:cs typeface="Arial" panose="020B0604020202020204" pitchFamily="34" charset="0"/>
              </a:rPr>
              <a:t>Homebuyer professions include:</a:t>
            </a:r>
            <a:br>
              <a:rPr lang="en-US" dirty="0">
                <a:latin typeface="+mj-lt"/>
                <a:cs typeface="Arial" panose="020B0604020202020204" pitchFamily="34" charset="0"/>
              </a:rPr>
            </a:br>
            <a:endParaRPr lang="en-US" dirty="0">
              <a:latin typeface="+mj-lt"/>
              <a:cs typeface="Arial" panose="020B0604020202020204" pitchFamily="34" charset="0"/>
            </a:endParaRPr>
          </a:p>
          <a:p>
            <a:pPr marL="285750" indent="-285750">
              <a:spcBef>
                <a:spcPts val="0"/>
              </a:spcBef>
              <a:buFont typeface="Arial" panose="020B0604020202020204" pitchFamily="34" charset="0"/>
              <a:buChar char="•"/>
            </a:pPr>
            <a:r>
              <a:rPr lang="en-US" dirty="0">
                <a:latin typeface="+mj-lt"/>
                <a:cs typeface="Arial" panose="020B0604020202020204" pitchFamily="34" charset="0"/>
              </a:rPr>
              <a:t>Bus driver</a:t>
            </a:r>
          </a:p>
          <a:p>
            <a:pPr marL="285750" indent="-285750">
              <a:spcBef>
                <a:spcPts val="0"/>
              </a:spcBef>
              <a:buFont typeface="Arial" panose="020B0604020202020204" pitchFamily="34" charset="0"/>
              <a:buChar char="•"/>
            </a:pPr>
            <a:r>
              <a:rPr lang="en-US" sz="1800" dirty="0">
                <a:latin typeface="+mj-lt"/>
                <a:cs typeface="Arial" panose="020B0604020202020204" pitchFamily="34" charset="0"/>
              </a:rPr>
              <a:t>Educator</a:t>
            </a:r>
          </a:p>
          <a:p>
            <a:pPr marL="285750" indent="-285750">
              <a:spcBef>
                <a:spcPts val="0"/>
              </a:spcBef>
              <a:buFont typeface="Arial" panose="020B0604020202020204" pitchFamily="34" charset="0"/>
              <a:buChar char="•"/>
            </a:pPr>
            <a:r>
              <a:rPr lang="en-US" dirty="0">
                <a:latin typeface="+mj-lt"/>
                <a:cs typeface="Arial" panose="020B0604020202020204" pitchFamily="34" charset="0"/>
              </a:rPr>
              <a:t>Office admin</a:t>
            </a:r>
          </a:p>
          <a:p>
            <a:pPr marL="285750" indent="-285750">
              <a:spcBef>
                <a:spcPts val="0"/>
              </a:spcBef>
              <a:buFont typeface="Arial" panose="020B0604020202020204" pitchFamily="34" charset="0"/>
              <a:buChar char="•"/>
            </a:pPr>
            <a:r>
              <a:rPr lang="en-US" sz="1800" dirty="0">
                <a:latin typeface="+mj-lt"/>
                <a:cs typeface="Arial" panose="020B0604020202020204" pitchFamily="34" charset="0"/>
              </a:rPr>
              <a:t>Line worker</a:t>
            </a:r>
          </a:p>
          <a:p>
            <a:pPr marL="285750" indent="-285750">
              <a:spcBef>
                <a:spcPts val="0"/>
              </a:spcBef>
              <a:buFont typeface="Arial" panose="020B0604020202020204" pitchFamily="34" charset="0"/>
              <a:buChar char="•"/>
            </a:pPr>
            <a:r>
              <a:rPr lang="en-US" sz="1800" dirty="0">
                <a:latin typeface="+mj-lt"/>
                <a:cs typeface="Arial" panose="020B0604020202020204" pitchFamily="34" charset="0"/>
              </a:rPr>
              <a:t>Hospital staff</a:t>
            </a:r>
          </a:p>
          <a:p>
            <a:pPr marL="285750" indent="-285750">
              <a:spcBef>
                <a:spcPts val="0"/>
              </a:spcBef>
              <a:buFont typeface="Arial" panose="020B0604020202020204" pitchFamily="34" charset="0"/>
              <a:buChar char="•"/>
            </a:pPr>
            <a:r>
              <a:rPr lang="en-US" dirty="0">
                <a:latin typeface="+mj-lt"/>
                <a:cs typeface="Arial" panose="020B0604020202020204" pitchFamily="34" charset="0"/>
              </a:rPr>
              <a:t>Security officer</a:t>
            </a:r>
            <a:endParaRPr lang="en-US" sz="1800" dirty="0">
              <a:latin typeface="+mj-lt"/>
              <a:cs typeface="Arial" panose="020B0604020202020204" pitchFamily="34" charset="0"/>
            </a:endParaRPr>
          </a:p>
        </p:txBody>
      </p:sp>
      <p:sp>
        <p:nvSpPr>
          <p:cNvPr id="11" name="TextBox 10">
            <a:extLst>
              <a:ext uri="{FF2B5EF4-FFF2-40B4-BE49-F238E27FC236}">
                <a16:creationId xmlns:a16="http://schemas.microsoft.com/office/drawing/2014/main" id="{1F819F1C-661C-1B87-B58A-6F8A7A7B5394}"/>
              </a:ext>
            </a:extLst>
          </p:cNvPr>
          <p:cNvSpPr txBox="1"/>
          <p:nvPr/>
        </p:nvSpPr>
        <p:spPr>
          <a:xfrm>
            <a:off x="6593297" y="6364237"/>
            <a:ext cx="330472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chemeClr val="bg1"/>
                </a:solidFill>
                <a:effectLst/>
                <a:uLnTx/>
                <a:uFillTx/>
                <a:latin typeface="+mj-lt"/>
                <a:cs typeface="Arial" panose="020B0604020202020204" pitchFamily="34" charset="0"/>
              </a:rPr>
              <a:t>Data: July 2016 – June 2023</a:t>
            </a:r>
          </a:p>
        </p:txBody>
      </p:sp>
      <p:pic>
        <p:nvPicPr>
          <p:cNvPr id="30" name="Picture 55" descr="HFH_ICON_COINS_Blue.png">
            <a:extLst>
              <a:ext uri="{FF2B5EF4-FFF2-40B4-BE49-F238E27FC236}">
                <a16:creationId xmlns:a16="http://schemas.microsoft.com/office/drawing/2014/main" id="{AED895A7-D7C0-5148-F43A-9D255597BB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 y="1860772"/>
            <a:ext cx="622383" cy="6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99A773E7-481E-BB43-1A97-D59B68CA4204}"/>
              </a:ext>
            </a:extLst>
          </p:cNvPr>
          <p:cNvSpPr>
            <a:spLocks noGrp="1"/>
          </p:cNvSpPr>
          <p:nvPr>
            <p:ph type="title"/>
          </p:nvPr>
        </p:nvSpPr>
        <p:spPr/>
        <p:txBody>
          <a:bodyPr/>
          <a:lstStyle/>
          <a:p>
            <a:r>
              <a:rPr lang="en-US" noProof="0" dirty="0"/>
              <a:t>About families who </a:t>
            </a:r>
            <a:r>
              <a:rPr lang="en-US" dirty="0"/>
              <a:t>buy with Habitat</a:t>
            </a:r>
          </a:p>
        </p:txBody>
      </p:sp>
      <p:graphicFrame>
        <p:nvGraphicFramePr>
          <p:cNvPr id="2" name="Chart 1">
            <a:extLst>
              <a:ext uri="{FF2B5EF4-FFF2-40B4-BE49-F238E27FC236}">
                <a16:creationId xmlns:a16="http://schemas.microsoft.com/office/drawing/2014/main" id="{2E0125D3-A080-82FC-54BF-4A32CB600E26}"/>
              </a:ext>
            </a:extLst>
          </p:cNvPr>
          <p:cNvGraphicFramePr>
            <a:graphicFrameLocks/>
          </p:cNvGraphicFramePr>
          <p:nvPr>
            <p:extLst>
              <p:ext uri="{D42A27DB-BD31-4B8C-83A1-F6EECF244321}">
                <p14:modId xmlns:p14="http://schemas.microsoft.com/office/powerpoint/2010/main" val="4162004892"/>
              </p:ext>
            </p:extLst>
          </p:nvPr>
        </p:nvGraphicFramePr>
        <p:xfrm>
          <a:off x="4891123" y="1409700"/>
          <a:ext cx="7123077" cy="4445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380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B9E7EC77-0458-752E-0BDC-9975F4E2E3A4}"/>
              </a:ext>
            </a:extLst>
          </p:cNvPr>
          <p:cNvSpPr txBox="1">
            <a:spLocks/>
          </p:cNvSpPr>
          <p:nvPr/>
        </p:nvSpPr>
        <p:spPr>
          <a:xfrm>
            <a:off x="723900" y="650324"/>
            <a:ext cx="5638800" cy="744328"/>
          </a:xfrm>
          <a:prstGeom prst="rect">
            <a:avLst/>
          </a:prstGeom>
        </p:spPr>
        <p:txBody>
          <a:bodyPr lIns="0" tIns="0" rIns="0" bIns="0"/>
          <a:lstStyle>
            <a:lvl1pPr marL="0" indent="0" algn="l" defTabSz="914400" rtl="0" eaLnBrk="1" latinLnBrk="0" hangingPunct="1">
              <a:lnSpc>
                <a:spcPct val="90000"/>
              </a:lnSpc>
              <a:spcBef>
                <a:spcPts val="0"/>
              </a:spcBef>
              <a:buFontTx/>
              <a:buNone/>
              <a:defRPr sz="4000" b="1" i="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AFD7"/>
                </a:solidFill>
                <a:effectLst/>
                <a:uLnTx/>
                <a:uFillTx/>
                <a:latin typeface="+mj-lt"/>
                <a:ea typeface="+mn-ea"/>
                <a:cs typeface="Arial" panose="020B0604020202020204" pitchFamily="34" charset="0"/>
              </a:rPr>
              <a:t>Outcomes of Habitat homeownership</a:t>
            </a:r>
          </a:p>
        </p:txBody>
      </p:sp>
      <p:sp>
        <p:nvSpPr>
          <p:cNvPr id="6" name="Text Placeholder 11">
            <a:extLst>
              <a:ext uri="{FF2B5EF4-FFF2-40B4-BE49-F238E27FC236}">
                <a16:creationId xmlns:a16="http://schemas.microsoft.com/office/drawing/2014/main" id="{3BDC1197-27BA-5EEB-78F2-BD648D3362F5}"/>
              </a:ext>
            </a:extLst>
          </p:cNvPr>
          <p:cNvSpPr txBox="1">
            <a:spLocks/>
          </p:cNvSpPr>
          <p:nvPr/>
        </p:nvSpPr>
        <p:spPr>
          <a:xfrm>
            <a:off x="723900" y="2000504"/>
            <a:ext cx="5372100" cy="2065421"/>
          </a:xfrm>
          <a:prstGeom prst="rect">
            <a:avLst/>
          </a:prstGeom>
        </p:spPr>
        <p:txBody>
          <a:bodyPr lIns="0" tIns="0" rIns="0" bIns="0"/>
          <a:lstStyle>
            <a:lvl1pPr marL="0" marR="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00AFD7"/>
                </a:solidFill>
                <a:effectLst/>
                <a:uLnTx/>
                <a:uFillTx/>
                <a:latin typeface="+mj-lt"/>
                <a:ea typeface="+mn-ea"/>
                <a:cs typeface="+mn-cs"/>
              </a:rPr>
              <a:t>91% </a:t>
            </a:r>
            <a:r>
              <a:rPr kumimoji="0" lang="en-US" b="0" i="0" u="none" strike="noStrike" kern="1200" cap="none" spc="0" normalizeH="0" baseline="0" noProof="0" dirty="0">
                <a:ln>
                  <a:noFill/>
                </a:ln>
                <a:solidFill>
                  <a:srgbClr val="000000"/>
                </a:solidFill>
                <a:effectLst/>
                <a:uLnTx/>
                <a:uFillTx/>
                <a:latin typeface="+mj-lt"/>
                <a:ea typeface="+mn-ea"/>
                <a:cs typeface="+mn-cs"/>
              </a:rPr>
              <a:t>feel better about kids’ future</a:t>
            </a:r>
            <a:br>
              <a:rPr kumimoji="0" lang="en-US" b="0" i="0" u="none" strike="noStrike" kern="1200" cap="none" spc="0" normalizeH="0" baseline="0" noProof="0" dirty="0">
                <a:ln>
                  <a:noFill/>
                </a:ln>
                <a:solidFill>
                  <a:srgbClr val="000000"/>
                </a:solidFill>
                <a:effectLst/>
                <a:uLnTx/>
                <a:uFillTx/>
                <a:latin typeface="+mj-lt"/>
                <a:ea typeface="+mn-ea"/>
                <a:cs typeface="+mn-cs"/>
              </a:rPr>
            </a:br>
            <a:r>
              <a:rPr kumimoji="0" lang="en-US" b="1" i="0" u="none" strike="noStrike" kern="1200" cap="none" spc="0" normalizeH="0" baseline="0" noProof="0" dirty="0">
                <a:ln>
                  <a:noFill/>
                </a:ln>
                <a:solidFill>
                  <a:srgbClr val="00AFD7"/>
                </a:solidFill>
                <a:effectLst/>
                <a:uLnTx/>
                <a:uFillTx/>
                <a:latin typeface="+mj-lt"/>
                <a:ea typeface="+mn-ea"/>
                <a:cs typeface="+mn-cs"/>
              </a:rPr>
              <a:t>77% </a:t>
            </a:r>
            <a:r>
              <a:rPr kumimoji="0" lang="en-US" b="0" i="0" u="none" strike="noStrike" kern="1200" cap="none" spc="0" normalizeH="0" baseline="0" noProof="0" dirty="0">
                <a:ln>
                  <a:noFill/>
                </a:ln>
                <a:solidFill>
                  <a:srgbClr val="000000"/>
                </a:solidFill>
                <a:effectLst/>
                <a:uLnTx/>
                <a:uFillTx/>
                <a:latin typeface="+mj-lt"/>
                <a:ea typeface="+mn-ea"/>
                <a:cs typeface="+mn-cs"/>
              </a:rPr>
              <a:t>feel safer now</a:t>
            </a:r>
            <a:br>
              <a:rPr kumimoji="0" lang="en-US" b="0" i="0" u="none" strike="noStrike" kern="1200" cap="none" spc="0" normalizeH="0" baseline="0" noProof="0" dirty="0">
                <a:ln>
                  <a:noFill/>
                </a:ln>
                <a:solidFill>
                  <a:srgbClr val="000000"/>
                </a:solidFill>
                <a:effectLst/>
                <a:uLnTx/>
                <a:uFillTx/>
                <a:latin typeface="+mj-lt"/>
                <a:ea typeface="+mn-ea"/>
                <a:cs typeface="+mn-cs"/>
              </a:rPr>
            </a:br>
            <a:r>
              <a:rPr kumimoji="0" lang="en-US" b="1" i="0" u="none" strike="noStrike" kern="1200" cap="none" spc="0" normalizeH="0" baseline="0" noProof="0" dirty="0">
                <a:ln>
                  <a:noFill/>
                </a:ln>
                <a:solidFill>
                  <a:srgbClr val="00AFD7"/>
                </a:solidFill>
                <a:effectLst/>
                <a:uLnTx/>
                <a:uFillTx/>
                <a:latin typeface="+mj-lt"/>
                <a:ea typeface="+mn-ea"/>
                <a:cs typeface="+mn-cs"/>
              </a:rPr>
              <a:t>41% </a:t>
            </a:r>
            <a:r>
              <a:rPr kumimoji="0" lang="en-US" b="0" i="0" u="none" strike="noStrike" kern="1200" cap="none" spc="0" normalizeH="0" baseline="0" noProof="0" dirty="0">
                <a:ln>
                  <a:noFill/>
                </a:ln>
                <a:solidFill>
                  <a:srgbClr val="000000"/>
                </a:solidFill>
                <a:effectLst/>
                <a:uLnTx/>
                <a:uFillTx/>
                <a:latin typeface="+mj-lt"/>
                <a:ea typeface="+mn-ea"/>
                <a:cs typeface="+mn-cs"/>
              </a:rPr>
              <a:t>visit the doctor less</a:t>
            </a:r>
            <a:br>
              <a:rPr kumimoji="0" lang="en-US" b="0" i="0" u="none" strike="noStrike" kern="1200" cap="none" spc="0" normalizeH="0" baseline="0" noProof="0" dirty="0">
                <a:ln>
                  <a:noFill/>
                </a:ln>
                <a:solidFill>
                  <a:srgbClr val="000000"/>
                </a:solidFill>
                <a:effectLst/>
                <a:uLnTx/>
                <a:uFillTx/>
                <a:latin typeface="+mj-lt"/>
                <a:ea typeface="+mn-ea"/>
                <a:cs typeface="+mn-cs"/>
              </a:rPr>
            </a:br>
            <a:r>
              <a:rPr kumimoji="0" lang="en-US" b="1" i="0" u="none" strike="noStrike" kern="1200" cap="none" spc="0" normalizeH="0" baseline="0" noProof="0" dirty="0">
                <a:ln>
                  <a:noFill/>
                </a:ln>
                <a:solidFill>
                  <a:srgbClr val="00AFD7"/>
                </a:solidFill>
                <a:effectLst/>
                <a:uLnTx/>
                <a:uFillTx/>
                <a:latin typeface="+mj-lt"/>
                <a:ea typeface="+mn-ea"/>
                <a:cs typeface="+mn-cs"/>
              </a:rPr>
              <a:t>92%</a:t>
            </a:r>
            <a:r>
              <a:rPr kumimoji="0" lang="en-US" b="0" i="0" u="none" strike="noStrike" kern="1200" cap="none" spc="0" normalizeH="0" baseline="0" noProof="0" dirty="0">
                <a:ln>
                  <a:noFill/>
                </a:ln>
                <a:solidFill>
                  <a:srgbClr val="000000"/>
                </a:solidFill>
                <a:effectLst/>
                <a:uLnTx/>
                <a:uFillTx/>
                <a:latin typeface="+mj-lt"/>
                <a:ea typeface="+mn-ea"/>
                <a:cs typeface="+mn-cs"/>
              </a:rPr>
              <a:t> of adults have gone or plan to go </a:t>
            </a:r>
            <a:br>
              <a:rPr kumimoji="0" lang="en-US" b="0" i="0" u="none" strike="noStrike" kern="1200" cap="none" spc="0" normalizeH="0" baseline="0" noProof="0" dirty="0">
                <a:ln>
                  <a:noFill/>
                </a:ln>
                <a:solidFill>
                  <a:srgbClr val="000000"/>
                </a:solidFill>
                <a:effectLst/>
                <a:uLnTx/>
                <a:uFillTx/>
                <a:latin typeface="+mj-lt"/>
                <a:ea typeface="+mn-ea"/>
                <a:cs typeface="+mn-cs"/>
              </a:rPr>
            </a:br>
            <a:r>
              <a:rPr kumimoji="0" lang="en-US" b="0" i="0" u="none" strike="noStrike" kern="1200" cap="none" spc="0" normalizeH="0" baseline="0" noProof="0" dirty="0">
                <a:ln>
                  <a:noFill/>
                </a:ln>
                <a:solidFill>
                  <a:srgbClr val="000000"/>
                </a:solidFill>
                <a:effectLst/>
                <a:uLnTx/>
                <a:uFillTx/>
                <a:latin typeface="+mj-lt"/>
                <a:ea typeface="+mn-ea"/>
                <a:cs typeface="+mn-cs"/>
              </a:rPr>
              <a:t>back to school</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mj-lt"/>
                <a:ea typeface="+mn-ea"/>
                <a:cs typeface="+mn-cs"/>
              </a:rPr>
              <a:t>Dramatic reductions in public assistance</a:t>
            </a:r>
            <a:br>
              <a:rPr lang="en-US" b="1" dirty="0">
                <a:solidFill>
                  <a:srgbClr val="00AFD7"/>
                </a:solidFill>
                <a:latin typeface="+mj-lt"/>
                <a:cs typeface="+mn-cs"/>
              </a:rPr>
            </a:br>
            <a:br>
              <a:rPr lang="en-US" b="1" dirty="0">
                <a:solidFill>
                  <a:srgbClr val="00AFD7"/>
                </a:solidFill>
                <a:latin typeface="+mj-lt"/>
                <a:cs typeface="+mn-cs"/>
              </a:rPr>
            </a:br>
            <a:r>
              <a:rPr kumimoji="0" lang="en-US" b="1" i="0" u="none" strike="noStrike" kern="1200" cap="none" spc="0" normalizeH="0" baseline="0" noProof="0" dirty="0">
                <a:ln>
                  <a:noFill/>
                </a:ln>
                <a:solidFill>
                  <a:srgbClr val="00AFD7"/>
                </a:solidFill>
                <a:effectLst/>
                <a:uLnTx/>
                <a:uFillTx/>
                <a:latin typeface="+mj-lt"/>
                <a:ea typeface="+mn-ea"/>
                <a:cs typeface="+mn-cs"/>
              </a:rPr>
              <a:t>99% </a:t>
            </a:r>
            <a:r>
              <a:rPr kumimoji="0" lang="en-US" b="1" i="0" u="none" strike="noStrike" kern="1200" cap="none" spc="0" normalizeH="0" baseline="0" noProof="0" dirty="0">
                <a:ln>
                  <a:noFill/>
                </a:ln>
                <a:solidFill>
                  <a:srgbClr val="000000"/>
                </a:solidFill>
                <a:effectLst/>
                <a:uLnTx/>
                <a:uFillTx/>
                <a:latin typeface="+mj-lt"/>
                <a:ea typeface="+mn-ea"/>
                <a:cs typeface="+mn-cs"/>
              </a:rPr>
              <a:t>attribute the positive changes </a:t>
            </a:r>
            <a:br>
              <a:rPr kumimoji="0" lang="en-US" b="1" i="0" u="none" strike="noStrike" kern="1200" cap="none" spc="0" normalizeH="0" baseline="0" noProof="0" dirty="0">
                <a:ln>
                  <a:noFill/>
                </a:ln>
                <a:solidFill>
                  <a:srgbClr val="000000"/>
                </a:solidFill>
                <a:effectLst/>
                <a:uLnTx/>
                <a:uFillTx/>
                <a:latin typeface="+mj-lt"/>
                <a:ea typeface="+mn-ea"/>
                <a:cs typeface="+mn-cs"/>
              </a:rPr>
            </a:br>
            <a:r>
              <a:rPr kumimoji="0" lang="en-US" b="1" i="0" u="none" strike="noStrike" kern="1200" cap="none" spc="0" normalizeH="0" baseline="0" noProof="0" dirty="0">
                <a:ln>
                  <a:noFill/>
                </a:ln>
                <a:solidFill>
                  <a:srgbClr val="000000"/>
                </a:solidFill>
                <a:effectLst/>
                <a:uLnTx/>
                <a:uFillTx/>
                <a:latin typeface="+mj-lt"/>
                <a:ea typeface="+mn-ea"/>
                <a:cs typeface="+mn-cs"/>
              </a:rPr>
              <a:t>to Habitat</a:t>
            </a:r>
          </a:p>
          <a:p>
            <a:pPr marL="0" indent="0">
              <a:buNone/>
            </a:pPr>
            <a:endParaRPr lang="en-US" sz="1800" dirty="0">
              <a:latin typeface="+mj-lt"/>
              <a:cs typeface="Arial" panose="020B0604020202020204" pitchFamily="34" charset="0"/>
            </a:endParaRPr>
          </a:p>
        </p:txBody>
      </p:sp>
      <p:sp>
        <p:nvSpPr>
          <p:cNvPr id="7" name="Picture Placeholder 13">
            <a:extLst>
              <a:ext uri="{FF2B5EF4-FFF2-40B4-BE49-F238E27FC236}">
                <a16:creationId xmlns:a16="http://schemas.microsoft.com/office/drawing/2014/main" id="{1DC95FF1-8301-6751-6ADF-B934B63B1F8B}"/>
              </a:ext>
            </a:extLst>
          </p:cNvPr>
          <p:cNvSpPr txBox="1">
            <a:spLocks/>
          </p:cNvSpPr>
          <p:nvPr/>
        </p:nvSpPr>
        <p:spPr>
          <a:xfrm>
            <a:off x="6858000" y="0"/>
            <a:ext cx="5334000" cy="6858000"/>
          </a:xfrm>
          <a:prstGeom prst="rect">
            <a:avLst/>
          </a:prstGeom>
        </p:spPr>
        <p:txBody>
          <a:bodyPr vert="horz" lIns="91440" tIns="45720" rIns="91440" bIns="45720" rtlCol="0" anchor="ctr"/>
          <a:lstStyle>
            <a:defPPr>
              <a:defRPr lang="en-US"/>
            </a:defPPr>
            <a:lvl1pPr marL="0" indent="0" algn="ctr" defTabSz="914400" rtl="0" eaLnBrk="1" latinLnBrk="0" hangingPunct="1">
              <a:buFontTx/>
              <a:buNone/>
              <a:defRPr sz="120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Click icon to add picture</a:t>
            </a:r>
          </a:p>
        </p:txBody>
      </p:sp>
      <p:pic>
        <p:nvPicPr>
          <p:cNvPr id="12" name="Picture 11">
            <a:extLst>
              <a:ext uri="{FF2B5EF4-FFF2-40B4-BE49-F238E27FC236}">
                <a16:creationId xmlns:a16="http://schemas.microsoft.com/office/drawing/2014/main" id="{8B3C58AC-9DD9-9C97-2309-700B1D2966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53201" y="13647"/>
            <a:ext cx="5638800" cy="6155142"/>
          </a:xfrm>
          <a:prstGeom prst="rect">
            <a:avLst/>
          </a:prstGeom>
        </p:spPr>
      </p:pic>
    </p:spTree>
    <p:extLst>
      <p:ext uri="{BB962C8B-B14F-4D97-AF65-F5344CB8AC3E}">
        <p14:creationId xmlns:p14="http://schemas.microsoft.com/office/powerpoint/2010/main" val="460297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0B657DE1-E91B-71A8-2478-3EC2F3000CAF}"/>
              </a:ext>
            </a:extLst>
          </p:cNvPr>
          <p:cNvSpPr txBox="1">
            <a:spLocks/>
          </p:cNvSpPr>
          <p:nvPr/>
        </p:nvSpPr>
        <p:spPr>
          <a:xfrm>
            <a:off x="1" y="859310"/>
            <a:ext cx="12192000" cy="987425"/>
          </a:xfrm>
          <a:prstGeom prst="rect">
            <a:avLst/>
          </a:prstGeom>
        </p:spPr>
        <p:txBody>
          <a:bodyPr lIns="0" tIns="0" rIns="0" bIns="0"/>
          <a:lstStyle>
            <a:lvl1pPr marL="0" indent="0" algn="l" defTabSz="914400" rtl="0" eaLnBrk="1" latinLnBrk="0" hangingPunct="1">
              <a:lnSpc>
                <a:spcPct val="90000"/>
              </a:lnSpc>
              <a:spcBef>
                <a:spcPts val="0"/>
              </a:spcBef>
              <a:buFontTx/>
              <a:buNone/>
              <a:defRPr sz="4000" b="1" i="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4000" b="1"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AFD7"/>
                </a:solidFill>
                <a:effectLst/>
                <a:uLnTx/>
                <a:uFillTx/>
                <a:latin typeface="+mj-lt"/>
                <a:ea typeface="+mn-ea"/>
                <a:cs typeface="Arial" panose="020B0604020202020204" pitchFamily="34" charset="0"/>
              </a:rPr>
              <a:t>The housing crisis is mounting</a:t>
            </a:r>
          </a:p>
        </p:txBody>
      </p:sp>
      <p:sp>
        <p:nvSpPr>
          <p:cNvPr id="8" name="Text Placeholder 7">
            <a:extLst>
              <a:ext uri="{FF2B5EF4-FFF2-40B4-BE49-F238E27FC236}">
                <a16:creationId xmlns:a16="http://schemas.microsoft.com/office/drawing/2014/main" id="{73B72196-0AAA-857C-A9DF-0117CBC90EF5}"/>
              </a:ext>
            </a:extLst>
          </p:cNvPr>
          <p:cNvSpPr txBox="1">
            <a:spLocks/>
          </p:cNvSpPr>
          <p:nvPr/>
        </p:nvSpPr>
        <p:spPr>
          <a:xfrm>
            <a:off x="1153025" y="1846735"/>
            <a:ext cx="4738438" cy="590001"/>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200"/>
              </a:spcBef>
              <a:buFont typeface="Arial" panose="020B0604020202020204" pitchFamily="34" charset="0"/>
              <a:buNone/>
              <a:defRPr sz="2400" b="1"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800" b="1"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1"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effectLst/>
                <a:uLnTx/>
                <a:uFillTx/>
                <a:ea typeface="+mn-ea"/>
                <a:cs typeface="+mn-cs"/>
              </a:rPr>
              <a:t>There’s no easy housing math</a:t>
            </a:r>
          </a:p>
        </p:txBody>
      </p:sp>
      <p:sp>
        <p:nvSpPr>
          <p:cNvPr id="9" name="Content Placeholder 2">
            <a:extLst>
              <a:ext uri="{FF2B5EF4-FFF2-40B4-BE49-F238E27FC236}">
                <a16:creationId xmlns:a16="http://schemas.microsoft.com/office/drawing/2014/main" id="{F94F540D-0882-8BEF-82B5-4C8D9C80C50A}"/>
              </a:ext>
            </a:extLst>
          </p:cNvPr>
          <p:cNvSpPr txBox="1">
            <a:spLocks/>
          </p:cNvSpPr>
          <p:nvPr/>
        </p:nvSpPr>
        <p:spPr>
          <a:xfrm>
            <a:off x="1153025" y="3096600"/>
            <a:ext cx="4381501" cy="235121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200"/>
              </a:spcBef>
              <a:buFont typeface="Arial" panose="020B0604020202020204" pitchFamily="34" charset="0"/>
              <a:buChar char="•"/>
              <a:defRPr sz="32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ea typeface="+mn-ea"/>
                <a:cs typeface="+mn-cs"/>
              </a:rPr>
              <a:t>1 in 4 Minnesotans spend more </a:t>
            </a:r>
            <a:br>
              <a:rPr kumimoji="0" lang="en-US" sz="2000" b="0" i="0" u="none" strike="noStrike" kern="1200" cap="none" spc="0" normalizeH="0" baseline="0" noProof="0" dirty="0">
                <a:ln>
                  <a:noFill/>
                </a:ln>
                <a:solidFill>
                  <a:srgbClr val="000000"/>
                </a:solidFill>
                <a:effectLst/>
                <a:uLnTx/>
                <a:uFillTx/>
                <a:ea typeface="+mn-ea"/>
                <a:cs typeface="+mn-cs"/>
              </a:rPr>
            </a:br>
            <a:r>
              <a:rPr kumimoji="0" lang="en-US" sz="2000" b="0" i="0" u="none" strike="noStrike" kern="1200" cap="none" spc="0" normalizeH="0" baseline="0" noProof="0" dirty="0">
                <a:ln>
                  <a:noFill/>
                </a:ln>
                <a:solidFill>
                  <a:srgbClr val="000000"/>
                </a:solidFill>
                <a:effectLst/>
                <a:uLnTx/>
                <a:uFillTx/>
                <a:ea typeface="+mn-ea"/>
                <a:cs typeface="+mn-cs"/>
              </a:rPr>
              <a:t>than 30% of income on housing</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ea typeface="+mn-ea"/>
                <a:cs typeface="+mn-cs"/>
              </a:rPr>
              <a:t>Housings costs are rising </a:t>
            </a:r>
            <a:r>
              <a:rPr kumimoji="0" lang="en-US" sz="2000" b="0" i="0" u="none" strike="noStrike" kern="1200" cap="none" spc="0" normalizeH="0" baseline="0" noProof="0" dirty="0">
                <a:ln>
                  <a:noFill/>
                </a:ln>
                <a:solidFill>
                  <a:srgbClr val="000000"/>
                </a:solidFill>
                <a:effectLst/>
                <a:uLnTx/>
                <a:uFillTx/>
                <a:ea typeface="+mn-ea"/>
                <a:cs typeface="+mn-cs"/>
              </a:rPr>
              <a:t>while incomes remain stagnant</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ea typeface="+mn-ea"/>
                <a:cs typeface="+mn-cs"/>
              </a:rPr>
              <a:t>Minnesota’s racial gap in homeownership is the worst </a:t>
            </a:r>
            <a:r>
              <a:rPr kumimoji="0" lang="en-US" sz="2000" b="0" i="0" u="none" strike="noStrike" kern="1200" cap="none" spc="0" normalizeH="0" baseline="0" noProof="0" dirty="0">
                <a:ln>
                  <a:noFill/>
                </a:ln>
                <a:solidFill>
                  <a:srgbClr val="000000"/>
                </a:solidFill>
                <a:effectLst/>
                <a:uLnTx/>
                <a:uFillTx/>
                <a:ea typeface="+mn-ea"/>
                <a:cs typeface="+mn-cs"/>
              </a:rPr>
              <a:t>in the nation</a:t>
            </a:r>
          </a:p>
          <a:p>
            <a:pPr marL="0" marR="0" lvl="0" indent="0" algn="l" defTabSz="914400" rtl="0" eaLnBrk="1" fontAlgn="auto" latinLnBrk="0" hangingPunct="1">
              <a:lnSpc>
                <a:spcPct val="100000"/>
              </a:lnSpc>
              <a:spcBef>
                <a:spcPts val="1200"/>
              </a:spcBef>
              <a:spcAft>
                <a:spcPts val="0"/>
              </a:spcAft>
              <a:buClrTx/>
              <a:buSzTx/>
              <a:buNone/>
              <a:tabLst/>
              <a:defRPr/>
            </a:pPr>
            <a:endParaRPr kumimoji="0" lang="en-US" sz="2000" b="0" i="0" u="none" strike="noStrike" kern="1200" cap="none" spc="0" normalizeH="0" baseline="0" noProof="0" dirty="0">
              <a:ln>
                <a:noFill/>
              </a:ln>
              <a:solidFill>
                <a:srgbClr val="000000"/>
              </a:solidFill>
              <a:effectLst/>
              <a:uLnTx/>
              <a:uFillTx/>
              <a:ea typeface="+mn-ea"/>
              <a:cs typeface="+mn-cs"/>
            </a:endParaRPr>
          </a:p>
        </p:txBody>
      </p:sp>
      <p:sp>
        <p:nvSpPr>
          <p:cNvPr id="12" name="Text Placeholder 8">
            <a:extLst>
              <a:ext uri="{FF2B5EF4-FFF2-40B4-BE49-F238E27FC236}">
                <a16:creationId xmlns:a16="http://schemas.microsoft.com/office/drawing/2014/main" id="{94D3C0F6-BDAD-39F1-CB62-7D758A9C890A}"/>
              </a:ext>
            </a:extLst>
          </p:cNvPr>
          <p:cNvSpPr txBox="1">
            <a:spLocks/>
          </p:cNvSpPr>
          <p:nvPr/>
        </p:nvSpPr>
        <p:spPr>
          <a:xfrm>
            <a:off x="6494303" y="1833822"/>
            <a:ext cx="4191953" cy="590001"/>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200"/>
              </a:spcBef>
              <a:buFont typeface="Arial" panose="020B0604020202020204" pitchFamily="34" charset="0"/>
              <a:buNone/>
              <a:defRPr sz="2400" b="1"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800" b="1"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1"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effectLst/>
                <a:uLnTx/>
                <a:uFillTx/>
                <a:ea typeface="+mn-ea"/>
                <a:cs typeface="+mn-cs"/>
              </a:rPr>
              <a:t>Habitat homes lead to:</a:t>
            </a:r>
          </a:p>
        </p:txBody>
      </p:sp>
      <p:pic>
        <p:nvPicPr>
          <p:cNvPr id="2" name="Picture 1">
            <a:extLst>
              <a:ext uri="{FF2B5EF4-FFF2-40B4-BE49-F238E27FC236}">
                <a16:creationId xmlns:a16="http://schemas.microsoft.com/office/drawing/2014/main" id="{0FCB2BCE-FF49-DD11-A4CB-3FC01DFBD7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93" r="-1522"/>
          <a:stretch/>
        </p:blipFill>
        <p:spPr>
          <a:xfrm rot="153494">
            <a:off x="1154503" y="2252172"/>
            <a:ext cx="4736960" cy="965228"/>
          </a:xfrm>
          <a:prstGeom prst="rect">
            <a:avLst/>
          </a:prstGeom>
        </p:spPr>
      </p:pic>
      <p:grpSp>
        <p:nvGrpSpPr>
          <p:cNvPr id="20" name="Group 19">
            <a:extLst>
              <a:ext uri="{FF2B5EF4-FFF2-40B4-BE49-F238E27FC236}">
                <a16:creationId xmlns:a16="http://schemas.microsoft.com/office/drawing/2014/main" id="{B5E533AA-E0DF-2A84-9798-64B96312C0F0}"/>
              </a:ext>
            </a:extLst>
          </p:cNvPr>
          <p:cNvGrpSpPr/>
          <p:nvPr/>
        </p:nvGrpSpPr>
        <p:grpSpPr>
          <a:xfrm>
            <a:off x="6504035" y="2491995"/>
            <a:ext cx="5304434" cy="2955820"/>
            <a:chOff x="6756698" y="2491995"/>
            <a:chExt cx="4545748" cy="2533053"/>
          </a:xfrm>
        </p:grpSpPr>
        <p:sp>
          <p:nvSpPr>
            <p:cNvPr id="13" name="Content Placeholder 9">
              <a:extLst>
                <a:ext uri="{FF2B5EF4-FFF2-40B4-BE49-F238E27FC236}">
                  <a16:creationId xmlns:a16="http://schemas.microsoft.com/office/drawing/2014/main" id="{7966B3EF-6F1B-6538-2262-E4E511E32352}"/>
                </a:ext>
              </a:extLst>
            </p:cNvPr>
            <p:cNvSpPr txBox="1">
              <a:spLocks/>
            </p:cNvSpPr>
            <p:nvPr/>
          </p:nvSpPr>
          <p:spPr>
            <a:xfrm>
              <a:off x="7267259" y="2496954"/>
              <a:ext cx="4035187" cy="43096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200"/>
                </a:spcBef>
                <a:buFont typeface="Arial" panose="020B0604020202020204" pitchFamily="34" charset="0"/>
                <a:buChar char="•"/>
                <a:defRPr sz="32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None/>
                <a:tabLst/>
                <a:defRPr/>
              </a:pPr>
              <a:r>
                <a:rPr kumimoji="0" lang="en-US" sz="2000" i="0" u="none" strike="noStrike" kern="1200" cap="none" spc="0" normalizeH="0" baseline="0" noProof="0" dirty="0">
                  <a:ln>
                    <a:noFill/>
                  </a:ln>
                  <a:solidFill>
                    <a:srgbClr val="000000"/>
                  </a:solidFill>
                  <a:effectLst/>
                  <a:uLnTx/>
                  <a:uFillTx/>
                  <a:ea typeface="+mn-ea"/>
                  <a:cs typeface="+mn-cs"/>
                </a:rPr>
                <a:t>Greater success </a:t>
              </a:r>
              <a:r>
                <a:rPr kumimoji="0" lang="en-US" sz="2000" b="0" i="0" u="none" strike="noStrike" kern="1200" cap="none" spc="0" normalizeH="0" baseline="0" noProof="0" dirty="0">
                  <a:ln>
                    <a:noFill/>
                  </a:ln>
                  <a:solidFill>
                    <a:srgbClr val="000000"/>
                  </a:solidFill>
                  <a:effectLst/>
                  <a:uLnTx/>
                  <a:uFillTx/>
                  <a:ea typeface="+mn-ea"/>
                  <a:cs typeface="+mn-cs"/>
                </a:rPr>
                <a:t>in school</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ea typeface="+mn-ea"/>
                <a:cs typeface="+mn-cs"/>
              </a:endParaRPr>
            </a:p>
          </p:txBody>
        </p:sp>
        <p:pic>
          <p:nvPicPr>
            <p:cNvPr id="3" name="Picture 2" descr="Icon&#10;&#10;Description automatically generated">
              <a:extLst>
                <a:ext uri="{FF2B5EF4-FFF2-40B4-BE49-F238E27FC236}">
                  <a16:creationId xmlns:a16="http://schemas.microsoft.com/office/drawing/2014/main" id="{77265D26-77AD-78AF-6812-6B3953814A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6698" y="2491995"/>
              <a:ext cx="511732" cy="485581"/>
            </a:xfrm>
            <a:prstGeom prst="rect">
              <a:avLst/>
            </a:prstGeom>
          </p:spPr>
        </p:pic>
        <p:pic>
          <p:nvPicPr>
            <p:cNvPr id="6" name="Picture 5" descr="Icon&#10;&#10;Description automatically generated">
              <a:extLst>
                <a:ext uri="{FF2B5EF4-FFF2-40B4-BE49-F238E27FC236}">
                  <a16:creationId xmlns:a16="http://schemas.microsoft.com/office/drawing/2014/main" id="{6111EFF2-543F-4B90-EA8D-2B29DC04EB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6698" y="2988135"/>
              <a:ext cx="511732" cy="485581"/>
            </a:xfrm>
            <a:prstGeom prst="rect">
              <a:avLst/>
            </a:prstGeom>
          </p:spPr>
        </p:pic>
        <p:pic>
          <p:nvPicPr>
            <p:cNvPr id="7" name="Picture 6" descr="Icon&#10;&#10;Description automatically generated">
              <a:extLst>
                <a:ext uri="{FF2B5EF4-FFF2-40B4-BE49-F238E27FC236}">
                  <a16:creationId xmlns:a16="http://schemas.microsoft.com/office/drawing/2014/main" id="{FABD055E-9D3B-AC8B-7125-D8075D0339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8725" y="3527562"/>
              <a:ext cx="511732" cy="485581"/>
            </a:xfrm>
            <a:prstGeom prst="rect">
              <a:avLst/>
            </a:prstGeom>
          </p:spPr>
        </p:pic>
        <p:pic>
          <p:nvPicPr>
            <p:cNvPr id="10" name="Picture 9" descr="Icon&#10;&#10;Description automatically generated">
              <a:extLst>
                <a:ext uri="{FF2B5EF4-FFF2-40B4-BE49-F238E27FC236}">
                  <a16:creationId xmlns:a16="http://schemas.microsoft.com/office/drawing/2014/main" id="{CFDE0737-A000-D4D6-62EF-1F5A7FD0E8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8725" y="4023702"/>
              <a:ext cx="511732" cy="485581"/>
            </a:xfrm>
            <a:prstGeom prst="rect">
              <a:avLst/>
            </a:prstGeom>
          </p:spPr>
        </p:pic>
        <p:pic>
          <p:nvPicPr>
            <p:cNvPr id="11" name="Picture 10" descr="Icon&#10;&#10;Description automatically generated">
              <a:extLst>
                <a:ext uri="{FF2B5EF4-FFF2-40B4-BE49-F238E27FC236}">
                  <a16:creationId xmlns:a16="http://schemas.microsoft.com/office/drawing/2014/main" id="{4A8F348D-FE8B-D444-DC34-E9D9B9E34F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8725" y="4539467"/>
              <a:ext cx="511732" cy="485581"/>
            </a:xfrm>
            <a:prstGeom prst="rect">
              <a:avLst/>
            </a:prstGeom>
          </p:spPr>
        </p:pic>
        <p:sp>
          <p:nvSpPr>
            <p:cNvPr id="16" name="Content Placeholder 9">
              <a:extLst>
                <a:ext uri="{FF2B5EF4-FFF2-40B4-BE49-F238E27FC236}">
                  <a16:creationId xmlns:a16="http://schemas.microsoft.com/office/drawing/2014/main" id="{A97E2276-E356-1A76-A173-F7FCDC0D90E6}"/>
                </a:ext>
              </a:extLst>
            </p:cNvPr>
            <p:cNvSpPr txBox="1">
              <a:spLocks/>
            </p:cNvSpPr>
            <p:nvPr/>
          </p:nvSpPr>
          <p:spPr>
            <a:xfrm>
              <a:off x="7267259" y="3018260"/>
              <a:ext cx="4035187" cy="43096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200"/>
                </a:spcBef>
                <a:buFont typeface="Arial" panose="020B0604020202020204" pitchFamily="34" charset="0"/>
                <a:buChar char="•"/>
                <a:defRPr sz="32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None/>
                <a:tabLst/>
                <a:defRPr/>
              </a:pPr>
              <a:r>
                <a:rPr kumimoji="0" lang="en-US" sz="2000" i="0" u="none" strike="noStrike" kern="1200" cap="none" spc="0" normalizeH="0" baseline="0" noProof="0" dirty="0">
                  <a:ln>
                    <a:noFill/>
                  </a:ln>
                  <a:solidFill>
                    <a:srgbClr val="000000"/>
                  </a:solidFill>
                  <a:effectLst/>
                  <a:uLnTx/>
                  <a:uFillTx/>
                  <a:ea typeface="+mn-ea"/>
                  <a:cs typeface="+mn-cs"/>
                </a:rPr>
                <a:t>More economic opportunity</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ea typeface="+mn-ea"/>
                <a:cs typeface="+mn-cs"/>
              </a:endParaRPr>
            </a:p>
          </p:txBody>
        </p:sp>
        <p:sp>
          <p:nvSpPr>
            <p:cNvPr id="17" name="Content Placeholder 9">
              <a:extLst>
                <a:ext uri="{FF2B5EF4-FFF2-40B4-BE49-F238E27FC236}">
                  <a16:creationId xmlns:a16="http://schemas.microsoft.com/office/drawing/2014/main" id="{F5F667A1-531C-D986-E075-A7CA78DB92BC}"/>
                </a:ext>
              </a:extLst>
            </p:cNvPr>
            <p:cNvSpPr txBox="1">
              <a:spLocks/>
            </p:cNvSpPr>
            <p:nvPr/>
          </p:nvSpPr>
          <p:spPr>
            <a:xfrm>
              <a:off x="7267259" y="3539566"/>
              <a:ext cx="4035187" cy="43096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200"/>
                </a:spcBef>
                <a:buFont typeface="Arial" panose="020B0604020202020204" pitchFamily="34" charset="0"/>
                <a:buChar char="•"/>
                <a:defRPr sz="32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None/>
                <a:tabLst/>
                <a:defRPr/>
              </a:pPr>
              <a:r>
                <a:rPr kumimoji="0" lang="en-US" sz="2000" i="0" u="none" strike="noStrike" kern="1200" cap="none" spc="0" normalizeH="0" baseline="0" noProof="0" dirty="0">
                  <a:ln>
                    <a:noFill/>
                  </a:ln>
                  <a:solidFill>
                    <a:srgbClr val="000000"/>
                  </a:solidFill>
                  <a:effectLst/>
                  <a:uLnTx/>
                  <a:uFillTx/>
                  <a:ea typeface="+mn-ea"/>
                  <a:cs typeface="+mn-cs"/>
                </a:rPr>
                <a:t>Generational wealth building </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ea typeface="+mn-ea"/>
                <a:cs typeface="+mn-cs"/>
              </a:endParaRPr>
            </a:p>
          </p:txBody>
        </p:sp>
        <p:sp>
          <p:nvSpPr>
            <p:cNvPr id="18" name="Content Placeholder 9">
              <a:extLst>
                <a:ext uri="{FF2B5EF4-FFF2-40B4-BE49-F238E27FC236}">
                  <a16:creationId xmlns:a16="http://schemas.microsoft.com/office/drawing/2014/main" id="{238F1210-EA2C-9D19-9A4B-1266CDC2AD87}"/>
                </a:ext>
              </a:extLst>
            </p:cNvPr>
            <p:cNvSpPr txBox="1">
              <a:spLocks/>
            </p:cNvSpPr>
            <p:nvPr/>
          </p:nvSpPr>
          <p:spPr>
            <a:xfrm>
              <a:off x="7267259" y="4060872"/>
              <a:ext cx="4035187" cy="43096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200"/>
                </a:spcBef>
                <a:buFont typeface="Arial" panose="020B0604020202020204" pitchFamily="34" charset="0"/>
                <a:buChar char="•"/>
                <a:defRPr sz="32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None/>
                <a:tabLst/>
                <a:defRPr/>
              </a:pPr>
              <a:r>
                <a:rPr kumimoji="0" lang="en-US" sz="2000" i="0" u="none" strike="noStrike" kern="1200" cap="none" spc="0" normalizeH="0" baseline="0" noProof="0" dirty="0">
                  <a:ln>
                    <a:noFill/>
                  </a:ln>
                  <a:solidFill>
                    <a:srgbClr val="000000"/>
                  </a:solidFill>
                  <a:effectLst/>
                  <a:uLnTx/>
                  <a:uFillTx/>
                  <a:ea typeface="+mn-ea"/>
                  <a:cs typeface="+mn-cs"/>
                </a:rPr>
                <a:t>Better health outcomes</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ea typeface="+mn-ea"/>
                <a:cs typeface="+mn-cs"/>
              </a:endParaRPr>
            </a:p>
          </p:txBody>
        </p:sp>
        <p:sp>
          <p:nvSpPr>
            <p:cNvPr id="19" name="Content Placeholder 9">
              <a:extLst>
                <a:ext uri="{FF2B5EF4-FFF2-40B4-BE49-F238E27FC236}">
                  <a16:creationId xmlns:a16="http://schemas.microsoft.com/office/drawing/2014/main" id="{816098D3-238F-9AC8-5942-3286724FBA47}"/>
                </a:ext>
              </a:extLst>
            </p:cNvPr>
            <p:cNvSpPr txBox="1">
              <a:spLocks/>
            </p:cNvSpPr>
            <p:nvPr/>
          </p:nvSpPr>
          <p:spPr>
            <a:xfrm>
              <a:off x="7267259" y="4582177"/>
              <a:ext cx="4035187" cy="43096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200"/>
                </a:spcBef>
                <a:buFont typeface="Arial" panose="020B0604020202020204" pitchFamily="34" charset="0"/>
                <a:buChar char="•"/>
                <a:defRPr sz="32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None/>
                <a:tabLst/>
                <a:defRPr/>
              </a:pPr>
              <a:r>
                <a:rPr kumimoji="0" lang="en-US" sz="2000" i="0" u="none" strike="noStrike" kern="1200" cap="none" spc="0" normalizeH="0" baseline="0" noProof="0" dirty="0">
                  <a:ln>
                    <a:noFill/>
                  </a:ln>
                  <a:solidFill>
                    <a:srgbClr val="000000"/>
                  </a:solidFill>
                  <a:effectLst/>
                  <a:uLnTx/>
                  <a:uFillTx/>
                  <a:ea typeface="+mn-ea"/>
                  <a:cs typeface="+mn-cs"/>
                </a:rPr>
                <a:t>Revitalized neighborhoods</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ea typeface="+mn-ea"/>
                <a:cs typeface="+mn-cs"/>
              </a:endParaRPr>
            </a:p>
          </p:txBody>
        </p:sp>
      </p:grpSp>
    </p:spTree>
    <p:extLst>
      <p:ext uri="{BB962C8B-B14F-4D97-AF65-F5344CB8AC3E}">
        <p14:creationId xmlns:p14="http://schemas.microsoft.com/office/powerpoint/2010/main" val="1880516381"/>
      </p:ext>
    </p:extLst>
  </p:cSld>
  <p:clrMapOvr>
    <a:masterClrMapping/>
  </p:clrMapOvr>
</p:sld>
</file>

<file path=ppt/theme/theme1.xml><?xml version="1.0" encoding="utf-8"?>
<a:theme xmlns:a="http://schemas.openxmlformats.org/drawingml/2006/main" name="Office Theme">
  <a:themeElements>
    <a:clrScheme name="Habitat colors">
      <a:dk1>
        <a:srgbClr val="000000"/>
      </a:dk1>
      <a:lt1>
        <a:srgbClr val="FFFFFF"/>
      </a:lt1>
      <a:dk2>
        <a:srgbClr val="00AFD7"/>
      </a:dk2>
      <a:lt2>
        <a:srgbClr val="C4D600"/>
      </a:lt2>
      <a:accent1>
        <a:srgbClr val="385988"/>
      </a:accent1>
      <a:accent2>
        <a:srgbClr val="43B02A"/>
      </a:accent2>
      <a:accent3>
        <a:srgbClr val="FF671F"/>
      </a:accent3>
      <a:accent4>
        <a:srgbClr val="A4343A"/>
      </a:accent4>
      <a:accent5>
        <a:srgbClr val="FFD100"/>
      </a:accent5>
      <a:accent6>
        <a:srgbClr val="6E6E6E"/>
      </a:accent6>
      <a:hlink>
        <a:srgbClr val="00AFD7"/>
      </a:hlink>
      <a:folHlink>
        <a:srgbClr val="C4D6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TCHFH theme 2022</Template>
  <TotalTime>17954</TotalTime>
  <Words>5291</Words>
  <Application>Microsoft Office PowerPoint</Application>
  <PresentationFormat>Widescreen</PresentationFormat>
  <Paragraphs>475</Paragraphs>
  <Slides>27</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Courier New</vt:lpstr>
      <vt:lpstr>Helvetica Regular</vt:lpstr>
      <vt:lpstr>Minion Pro</vt:lpstr>
      <vt:lpstr>NeueHaasGroteskText</vt:lpstr>
      <vt:lpstr>NHaasGroteskTXPro-55Rg</vt:lpstr>
      <vt:lpstr>NHaasGroteskTXPro-56It</vt:lpstr>
      <vt:lpstr>NHaasGroteskTXPro-75Bd</vt:lpstr>
      <vt:lpstr>Office Theme</vt:lpstr>
      <vt:lpstr>PowerPoint Presentation</vt:lpstr>
      <vt:lpstr>PowerPoint Presentation</vt:lpstr>
      <vt:lpstr>PowerPoint Presentation</vt:lpstr>
      <vt:lpstr>What we do</vt:lpstr>
      <vt:lpstr>PowerPoint Presentation</vt:lpstr>
      <vt:lpstr>Habitat home choices</vt:lpstr>
      <vt:lpstr>About families who buy with Habitat</vt:lpstr>
      <vt:lpstr>PowerPoint Presentation</vt:lpstr>
      <vt:lpstr>PowerPoint Presentation</vt:lpstr>
      <vt:lpstr>PowerPoint Presentation</vt:lpstr>
      <vt:lpstr>PowerPoint Presentation</vt:lpstr>
      <vt:lpstr>PowerPoint Presentation</vt:lpstr>
      <vt:lpstr>PowerPoint Presentation</vt:lpstr>
      <vt:lpstr>Expand Homeownership</vt:lpstr>
      <vt:lpstr>Advance Racial Equity</vt:lpstr>
      <vt:lpstr>Advance Racial Equity Advancing Black Homeownership:  Special Purpose Credit Program</vt:lpstr>
      <vt:lpstr>Engage the community to strengthen  our foundation</vt:lpstr>
      <vt:lpstr>PowerPoint Presentation</vt:lpstr>
      <vt:lpstr>PowerPoint Presentation</vt:lpstr>
      <vt:lpstr>PowerPoint Presentation</vt:lpstr>
      <vt:lpstr>PowerPoint Presentation</vt:lpstr>
      <vt:lpstr>PowerPoint Presentation</vt:lpstr>
      <vt:lpstr>PowerPoint Presentation</vt:lpstr>
      <vt:lpstr>Celebrating our progress (2022)</vt:lpstr>
      <vt:lpstr>Celebrating our progress (2023)</vt:lpstr>
      <vt:lpstr>PowerPoint Presentation</vt:lpstr>
      <vt:lpstr>Habitat home choices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Jordan</dc:creator>
  <cp:lastModifiedBy>Kaitlyn Dormer</cp:lastModifiedBy>
  <cp:revision>55</cp:revision>
  <dcterms:created xsi:type="dcterms:W3CDTF">2022-11-08T18:46:53Z</dcterms:created>
  <dcterms:modified xsi:type="dcterms:W3CDTF">2024-01-24T15:09:24Z</dcterms:modified>
</cp:coreProperties>
</file>